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70"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1" r:id="rId27"/>
    <p:sldId id="292" r:id="rId28"/>
    <p:sldId id="288" r:id="rId29"/>
    <p:sldId id="289" r:id="rId30"/>
    <p:sldId id="290" r:id="rId31"/>
    <p:sldId id="293" r:id="rId32"/>
    <p:sldId id="294" r:id="rId33"/>
    <p:sldId id="295" r:id="rId34"/>
    <p:sldId id="296" r:id="rId35"/>
    <p:sldId id="298" r:id="rId36"/>
    <p:sldId id="297" r:id="rId37"/>
    <p:sldId id="299" r:id="rId38"/>
    <p:sldId id="300" r:id="rId39"/>
    <p:sldId id="265" r:id="rId40"/>
    <p:sldId id="266" r:id="rId41"/>
    <p:sldId id="268" r:id="rId42"/>
    <p:sldId id="269" r:id="rId43"/>
    <p:sldId id="271" r:id="rId44"/>
    <p:sldId id="272" r:id="rId4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66BE39E9-B977-4477-9C1F-A66920FA199A}">
          <p14:sldIdLst>
            <p14:sldId id="256"/>
          </p14:sldIdLst>
        </p14:section>
        <p14:section name="Git概要" id="{E5D3FF07-717D-4876-925F-6C780BD9C9A2}">
          <p14:sldIdLst>
            <p14:sldId id="257"/>
            <p14:sldId id="258"/>
          </p14:sldIdLst>
        </p14:section>
        <p14:section name="Sourcetree概要" id="{0D1EF0F7-9E39-4C26-A4A3-B622358B7E2F}">
          <p14:sldIdLst>
            <p14:sldId id="259"/>
            <p14:sldId id="260"/>
          </p14:sldIdLst>
        </p14:section>
        <p14:section name="Gitのインストール(Sourcetree導入)" id="{005F884F-A0D6-4FBE-9808-A74AD032071F}">
          <p14:sldIdLst>
            <p14:sldId id="261"/>
            <p14:sldId id="262"/>
            <p14:sldId id="263"/>
            <p14:sldId id="264"/>
          </p14:sldIdLst>
        </p14:section>
        <p14:section name="GitHubのアカウント作成" id="{2CFF5B69-7E10-4B01-A76C-01B6413A2EAB}">
          <p14:sldIdLst>
            <p14:sldId id="270"/>
            <p14:sldId id="273"/>
            <p14:sldId id="274"/>
            <p14:sldId id="275"/>
            <p14:sldId id="276"/>
            <p14:sldId id="277"/>
            <p14:sldId id="278"/>
            <p14:sldId id="279"/>
            <p14:sldId id="280"/>
            <p14:sldId id="281"/>
            <p14:sldId id="282"/>
            <p14:sldId id="283"/>
            <p14:sldId id="284"/>
            <p14:sldId id="285"/>
          </p14:sldIdLst>
        </p14:section>
        <p14:section name="Gitの使用方法" id="{57AF1B99-A2DD-428E-A408-CC0D4B0BDCBF}">
          <p14:sldIdLst>
            <p14:sldId id="286"/>
            <p14:sldId id="287"/>
            <p14:sldId id="291"/>
            <p14:sldId id="292"/>
            <p14:sldId id="288"/>
            <p14:sldId id="289"/>
            <p14:sldId id="290"/>
            <p14:sldId id="293"/>
            <p14:sldId id="294"/>
            <p14:sldId id="295"/>
            <p14:sldId id="296"/>
            <p14:sldId id="298"/>
          </p14:sldIdLst>
        </p14:section>
        <p14:section name="GitとGitHubの連動方法" id="{3FC844B3-BD2A-4D5A-A1F1-9ECD2C7F5A20}">
          <p14:sldIdLst>
            <p14:sldId id="297"/>
            <p14:sldId id="299"/>
            <p14:sldId id="300"/>
          </p14:sldIdLst>
        </p14:section>
        <p14:section name="Sourcetreeの使用方法" id="{E205D1D2-7C70-4BBC-A2C1-0580608EAD39}">
          <p14:sldIdLst>
            <p14:sldId id="265"/>
            <p14:sldId id="266"/>
            <p14:sldId id="268"/>
            <p14:sldId id="269"/>
            <p14:sldId id="271"/>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1"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32D77-55F1-4278-A31D-D8C77624761C}" type="datetimeFigureOut">
              <a:rPr kumimoji="1" lang="ja-JP" altLang="en-US" smtClean="0"/>
              <a:t>2023/1/9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72AD8F-3276-4B84-9F69-5CC252444BE3}" type="slidenum">
              <a:rPr kumimoji="1" lang="ja-JP" altLang="en-US" smtClean="0"/>
              <a:t>‹#›</a:t>
            </a:fld>
            <a:endParaRPr kumimoji="1" lang="ja-JP" altLang="en-US"/>
          </a:p>
        </p:txBody>
      </p:sp>
    </p:spTree>
    <p:extLst>
      <p:ext uri="{BB962C8B-B14F-4D97-AF65-F5344CB8AC3E}">
        <p14:creationId xmlns:p14="http://schemas.microsoft.com/office/powerpoint/2010/main" val="360019869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372AD8F-3276-4B84-9F69-5CC252444BE3}" type="slidenum">
              <a:rPr kumimoji="1" lang="ja-JP" altLang="en-US" smtClean="0"/>
              <a:t>6</a:t>
            </a:fld>
            <a:endParaRPr kumimoji="1" lang="ja-JP" altLang="en-US"/>
          </a:p>
        </p:txBody>
      </p:sp>
    </p:spTree>
    <p:extLst>
      <p:ext uri="{BB962C8B-B14F-4D97-AF65-F5344CB8AC3E}">
        <p14:creationId xmlns:p14="http://schemas.microsoft.com/office/powerpoint/2010/main" val="1126726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https://codelikes.com/github-account-register/</a:t>
            </a:r>
            <a:endParaRPr kumimoji="1" lang="ja-JP" altLang="en-US" dirty="0"/>
          </a:p>
        </p:txBody>
      </p:sp>
      <p:sp>
        <p:nvSpPr>
          <p:cNvPr id="4" name="スライド番号プレースホルダー 3"/>
          <p:cNvSpPr>
            <a:spLocks noGrp="1"/>
          </p:cNvSpPr>
          <p:nvPr>
            <p:ph type="sldNum" sz="quarter" idx="5"/>
          </p:nvPr>
        </p:nvSpPr>
        <p:spPr/>
        <p:txBody>
          <a:bodyPr/>
          <a:lstStyle/>
          <a:p>
            <a:fld id="{F372AD8F-3276-4B84-9F69-5CC252444BE3}" type="slidenum">
              <a:rPr kumimoji="1" lang="ja-JP" altLang="en-US" smtClean="0"/>
              <a:t>10</a:t>
            </a:fld>
            <a:endParaRPr kumimoji="1" lang="ja-JP" altLang="en-US"/>
          </a:p>
        </p:txBody>
      </p:sp>
    </p:spTree>
    <p:extLst>
      <p:ext uri="{BB962C8B-B14F-4D97-AF65-F5344CB8AC3E}">
        <p14:creationId xmlns:p14="http://schemas.microsoft.com/office/powerpoint/2010/main" val="187593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C68A0C-BE31-52C4-68B0-E72B0478C55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B2406CB-E9D4-561F-3DAF-9A798C998C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8C88FB1-E84F-EDB6-5568-9231ADDD4FA4}"/>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5" name="フッター プレースホルダー 4">
            <a:extLst>
              <a:ext uri="{FF2B5EF4-FFF2-40B4-BE49-F238E27FC236}">
                <a16:creationId xmlns:a16="http://schemas.microsoft.com/office/drawing/2014/main" id="{D242E5D1-D688-C848-11C6-585DD735890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7731B53-9449-4CB1-7B92-113CBF467596}"/>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1017948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393CF1-89D1-FEB1-9476-6E645DFACBD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75EFFDF-06B6-CF1F-40BD-DDBCB94DA41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80C05CC-ACB6-B319-C211-1867CEFA63C9}"/>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5" name="フッター プレースホルダー 4">
            <a:extLst>
              <a:ext uri="{FF2B5EF4-FFF2-40B4-BE49-F238E27FC236}">
                <a16:creationId xmlns:a16="http://schemas.microsoft.com/office/drawing/2014/main" id="{414F75A6-3169-D1E9-0FDB-A6E94C8D7C0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CA3BFB3-38BA-ED46-E2FA-A6680371A8A5}"/>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581671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AED62B9-89C6-31ED-93AF-D6935DA2780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27D3D2B-B24E-0DA7-0D0B-06F1C69A9D4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41E0440-39DC-3479-6A0C-BBE1BC8A92FF}"/>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5" name="フッター プレースホルダー 4">
            <a:extLst>
              <a:ext uri="{FF2B5EF4-FFF2-40B4-BE49-F238E27FC236}">
                <a16:creationId xmlns:a16="http://schemas.microsoft.com/office/drawing/2014/main" id="{0FF9055C-B3C0-0F86-F9B2-9B4935B11E2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A50AC4A-1F9B-8733-18AB-BC46517054FC}"/>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19448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D69073-DEC7-E496-F033-A2FF59014DA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AA16FFE-7641-8105-838B-74C90C34CF7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C5F97FF-79CF-F42C-463D-BEFBA5BE754D}"/>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5" name="フッター プレースホルダー 4">
            <a:extLst>
              <a:ext uri="{FF2B5EF4-FFF2-40B4-BE49-F238E27FC236}">
                <a16:creationId xmlns:a16="http://schemas.microsoft.com/office/drawing/2014/main" id="{A95ABAA3-ECB0-9CBA-4C6A-223AA9F8607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CE59E4E-BC1F-92DB-E45D-7D8619628A6F}"/>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2294358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CE0232-6516-2FBE-2EB4-36AA68A74C1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236F3CD-922E-F08E-5B66-3CED811957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FBA25DF-DDE2-5433-D27F-115B05AB532B}"/>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5" name="フッター プレースホルダー 4">
            <a:extLst>
              <a:ext uri="{FF2B5EF4-FFF2-40B4-BE49-F238E27FC236}">
                <a16:creationId xmlns:a16="http://schemas.microsoft.com/office/drawing/2014/main" id="{65A4ECB7-FF1B-6CF2-4105-A2B65FC3AC5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81D9A65-5B77-1FAB-398B-BCEB67EBD676}"/>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697840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814A80-4543-73B5-7568-FE9D5C948EB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094FDFF-DC16-271C-6828-49485E81B0F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0DF5190-D8A0-CD42-5755-8D7A1C0A020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011FDF0-1C23-D209-328A-D3CFAF2802C2}"/>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6" name="フッター プレースホルダー 5">
            <a:extLst>
              <a:ext uri="{FF2B5EF4-FFF2-40B4-BE49-F238E27FC236}">
                <a16:creationId xmlns:a16="http://schemas.microsoft.com/office/drawing/2014/main" id="{90664771-6AD6-F174-994F-672274B780A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84028DC-E49C-1ADC-089B-4CA694782121}"/>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63157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25A003-20F2-A4C7-9A81-52771C75185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84651FA-9787-1C6A-EE5B-0E15644AC4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1E92269-3FBA-6E01-0208-30E29D33DEF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15B03E3-A965-A10E-DFD4-63A8B10F3C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BC1D4F7-D76B-9ACB-62A9-03FC330AC6D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AA7222E-4971-A5C8-5721-835F7F8F76F3}"/>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8" name="フッター プレースホルダー 7">
            <a:extLst>
              <a:ext uri="{FF2B5EF4-FFF2-40B4-BE49-F238E27FC236}">
                <a16:creationId xmlns:a16="http://schemas.microsoft.com/office/drawing/2014/main" id="{D68FA839-971D-4AB8-9F9C-6E89054E896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A527D69-F132-24E2-F270-6EB8465CE14F}"/>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0107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FB2ECE-3591-AD0F-DB9D-CAFBE4E8157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3538B10-3F38-706D-04B3-67CE7E7B2AEB}"/>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4" name="フッター プレースホルダー 3">
            <a:extLst>
              <a:ext uri="{FF2B5EF4-FFF2-40B4-BE49-F238E27FC236}">
                <a16:creationId xmlns:a16="http://schemas.microsoft.com/office/drawing/2014/main" id="{79DD11D2-A3F9-D9E8-5BEB-261990FB08A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8CE9C6B-9C40-03A8-3613-F9E00C06609F}"/>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610406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F3F448D-C38E-4674-230E-BBF83638E531}"/>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3" name="フッター プレースホルダー 2">
            <a:extLst>
              <a:ext uri="{FF2B5EF4-FFF2-40B4-BE49-F238E27FC236}">
                <a16:creationId xmlns:a16="http://schemas.microsoft.com/office/drawing/2014/main" id="{C49275C7-427D-3690-7732-CB9C96B1E83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0AC6DFA-A52D-183C-6435-AA11FCB2ED14}"/>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514757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C17B23-B5C0-FC40-8939-0B8C8A0AF10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2F552C5-02C4-B049-FBC7-9C79A07817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BC68B45-E891-738C-043B-0B9ABC7A1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C27EA4F-0FEA-5F58-081C-BBE6B4946848}"/>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6" name="フッター プレースホルダー 5">
            <a:extLst>
              <a:ext uri="{FF2B5EF4-FFF2-40B4-BE49-F238E27FC236}">
                <a16:creationId xmlns:a16="http://schemas.microsoft.com/office/drawing/2014/main" id="{1A9D95F7-BAA4-BCAA-14A0-40FC485483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735CAE7-E5BF-35DA-D57C-DD3418154716}"/>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308200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950BE0-55F6-F383-431F-E588900BECF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CE65AD7-C289-2B1A-508D-1393FD32E8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76AAE60-6488-B240-7006-CF98AF2B7D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E7BEDAD-C947-4809-C80A-48217610A59E}"/>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6" name="フッター プレースホルダー 5">
            <a:extLst>
              <a:ext uri="{FF2B5EF4-FFF2-40B4-BE49-F238E27FC236}">
                <a16:creationId xmlns:a16="http://schemas.microsoft.com/office/drawing/2014/main" id="{AE39CAD9-90FE-3F16-A20E-707B313B59D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8D90E97-7076-AEDF-3A08-6B0B1B598EF3}"/>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745541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D737151-CAE9-F3CF-21F4-768FBA4B54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99052C6-DF43-005E-7F84-2FB99782AA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6872410-8B5F-9EC7-9CAE-C66C5DA1F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515399-49B5-4F24-94E2-C59590C4E69F}" type="datetimeFigureOut">
              <a:rPr kumimoji="1" lang="ja-JP" altLang="en-US" smtClean="0"/>
              <a:t>2023/1/9</a:t>
            </a:fld>
            <a:endParaRPr kumimoji="1" lang="ja-JP" altLang="en-US"/>
          </a:p>
        </p:txBody>
      </p:sp>
      <p:sp>
        <p:nvSpPr>
          <p:cNvPr id="5" name="フッター プレースホルダー 4">
            <a:extLst>
              <a:ext uri="{FF2B5EF4-FFF2-40B4-BE49-F238E27FC236}">
                <a16:creationId xmlns:a16="http://schemas.microsoft.com/office/drawing/2014/main" id="{BF9DFCC5-4D8C-2053-B682-0BE5EB907E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4F9FCF2-9A15-6FED-E8D3-35FBF30434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1704439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github.com/"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F8897D31-50FD-A7AE-E3AE-AD03080B5272}"/>
              </a:ext>
            </a:extLst>
          </p:cNvPr>
          <p:cNvSpPr>
            <a:spLocks noGrp="1"/>
          </p:cNvSpPr>
          <p:nvPr>
            <p:ph type="title"/>
          </p:nvPr>
        </p:nvSpPr>
        <p:spPr/>
        <p:txBody>
          <a:bodyPr/>
          <a:lstStyle/>
          <a:p>
            <a:r>
              <a:rPr lang="en-US" altLang="ja-JP" dirty="0"/>
              <a:t>Git</a:t>
            </a:r>
            <a:r>
              <a:rPr lang="ja-JP" altLang="en-US" dirty="0"/>
              <a:t>導入マニュアル</a:t>
            </a:r>
            <a:r>
              <a:rPr lang="en-US" altLang="ja-JP" dirty="0"/>
              <a:t>(</a:t>
            </a:r>
            <a:r>
              <a:rPr lang="ja-JP" altLang="en-US" dirty="0"/>
              <a:t>目次</a:t>
            </a:r>
            <a:r>
              <a:rPr lang="en-US" altLang="ja-JP"/>
              <a:t>)</a:t>
            </a:r>
            <a:endParaRPr lang="ja-JP" altLang="en-US" dirty="0"/>
          </a:p>
        </p:txBody>
      </p:sp>
      <p:sp>
        <p:nvSpPr>
          <p:cNvPr id="9" name="コンテンツ プレースホルダー 8">
            <a:extLst>
              <a:ext uri="{FF2B5EF4-FFF2-40B4-BE49-F238E27FC236}">
                <a16:creationId xmlns:a16="http://schemas.microsoft.com/office/drawing/2014/main" id="{405E35FE-EBBD-5804-DBB6-12AB6578B28B}"/>
              </a:ext>
            </a:extLst>
          </p:cNvPr>
          <p:cNvSpPr>
            <a:spLocks noGrp="1"/>
          </p:cNvSpPr>
          <p:nvPr>
            <p:ph idx="1"/>
          </p:nvPr>
        </p:nvSpPr>
        <p:spPr/>
        <p:txBody>
          <a:bodyPr/>
          <a:lstStyle/>
          <a:p>
            <a:r>
              <a:rPr lang="en-US" altLang="ja-JP" dirty="0"/>
              <a:t>Git</a:t>
            </a:r>
            <a:r>
              <a:rPr lang="ja-JP" altLang="en-US" dirty="0"/>
              <a:t>概要</a:t>
            </a:r>
            <a:endParaRPr lang="en-US" altLang="ja-JP" dirty="0"/>
          </a:p>
          <a:p>
            <a:r>
              <a:rPr lang="en-US" altLang="ja-JP" dirty="0" err="1"/>
              <a:t>Sourcetree</a:t>
            </a:r>
            <a:r>
              <a:rPr lang="ja-JP" altLang="en-US" dirty="0"/>
              <a:t>概要</a:t>
            </a:r>
            <a:endParaRPr lang="en-US" altLang="ja-JP" dirty="0"/>
          </a:p>
          <a:p>
            <a:r>
              <a:rPr lang="en-US" altLang="ja-JP" dirty="0"/>
              <a:t>GitHub</a:t>
            </a:r>
            <a:r>
              <a:rPr lang="ja-JP" altLang="en-US" dirty="0"/>
              <a:t>概要</a:t>
            </a:r>
            <a:endParaRPr lang="en-US" altLang="ja-JP" dirty="0"/>
          </a:p>
          <a:p>
            <a:r>
              <a:rPr lang="en-US" altLang="ja-JP" dirty="0"/>
              <a:t>Git</a:t>
            </a:r>
            <a:r>
              <a:rPr lang="ja-JP" altLang="en-US" dirty="0"/>
              <a:t>のインストール</a:t>
            </a:r>
            <a:r>
              <a:rPr lang="en-US" altLang="ja-JP" dirty="0"/>
              <a:t>(</a:t>
            </a:r>
            <a:r>
              <a:rPr lang="en-US" altLang="ja-JP" dirty="0" err="1"/>
              <a:t>Sourcetree</a:t>
            </a:r>
            <a:r>
              <a:rPr lang="ja-JP" altLang="en-US" dirty="0"/>
              <a:t>導入</a:t>
            </a:r>
            <a:r>
              <a:rPr lang="en-US" altLang="ja-JP" dirty="0"/>
              <a:t>)</a:t>
            </a:r>
          </a:p>
          <a:p>
            <a:r>
              <a:rPr lang="en-US" altLang="ja-JP" dirty="0"/>
              <a:t>GitHub</a:t>
            </a:r>
            <a:r>
              <a:rPr lang="ja-JP" altLang="en-US" dirty="0"/>
              <a:t>のアカウント作成</a:t>
            </a:r>
            <a:endParaRPr lang="en-US" altLang="ja-JP" dirty="0"/>
          </a:p>
          <a:p>
            <a:r>
              <a:rPr lang="en-US" altLang="ja-JP" dirty="0"/>
              <a:t>Git</a:t>
            </a:r>
            <a:r>
              <a:rPr lang="ja-JP" altLang="en-US" dirty="0"/>
              <a:t>の使用方法</a:t>
            </a:r>
            <a:endParaRPr lang="en-US" altLang="ja-JP" dirty="0"/>
          </a:p>
          <a:p>
            <a:r>
              <a:rPr lang="en-US" altLang="ja-JP" dirty="0"/>
              <a:t>Git</a:t>
            </a:r>
            <a:r>
              <a:rPr lang="ja-JP" altLang="en-US" dirty="0"/>
              <a:t>と</a:t>
            </a:r>
            <a:r>
              <a:rPr lang="en-US" altLang="ja-JP" dirty="0"/>
              <a:t>GitHub</a:t>
            </a:r>
            <a:r>
              <a:rPr lang="ja-JP" altLang="en-US" dirty="0"/>
              <a:t>の連動方法</a:t>
            </a:r>
            <a:endParaRPr lang="en-US" altLang="ja-JP" dirty="0"/>
          </a:p>
          <a:p>
            <a:r>
              <a:rPr lang="en-US" altLang="ja-JP" dirty="0" err="1"/>
              <a:t>Sourcetree</a:t>
            </a:r>
            <a:r>
              <a:rPr lang="ja-JP" altLang="en-US" dirty="0"/>
              <a:t>の使用方法</a:t>
            </a:r>
          </a:p>
        </p:txBody>
      </p:sp>
    </p:spTree>
    <p:extLst>
      <p:ext uri="{BB962C8B-B14F-4D97-AF65-F5344CB8AC3E}">
        <p14:creationId xmlns:p14="http://schemas.microsoft.com/office/powerpoint/2010/main" val="2923914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06F4A56-859F-2B19-A714-E7205CC6BA96}"/>
              </a:ext>
            </a:extLst>
          </p:cNvPr>
          <p:cNvPicPr>
            <a:picLocks noChangeAspect="1"/>
          </p:cNvPicPr>
          <p:nvPr/>
        </p:nvPicPr>
        <p:blipFill rotWithShape="1">
          <a:blip r:embed="rId3"/>
          <a:srcRect b="81721"/>
          <a:stretch/>
        </p:blipFill>
        <p:spPr>
          <a:xfrm>
            <a:off x="86716" y="3525058"/>
            <a:ext cx="12018567" cy="1046942"/>
          </a:xfrm>
          <a:prstGeom prst="rect">
            <a:avLst/>
          </a:prstGeom>
        </p:spPr>
      </p:pic>
      <p:sp>
        <p:nvSpPr>
          <p:cNvPr id="3" name="テキスト ボックス 2">
            <a:extLst>
              <a:ext uri="{FF2B5EF4-FFF2-40B4-BE49-F238E27FC236}">
                <a16:creationId xmlns:a16="http://schemas.microsoft.com/office/drawing/2014/main" id="{7FD15944-81DA-65B2-DE0E-B74B828CEB39}"/>
              </a:ext>
            </a:extLst>
          </p:cNvPr>
          <p:cNvSpPr txBox="1"/>
          <p:nvPr/>
        </p:nvSpPr>
        <p:spPr>
          <a:xfrm>
            <a:off x="86716" y="2366128"/>
            <a:ext cx="6252033" cy="646331"/>
          </a:xfrm>
          <a:prstGeom prst="rect">
            <a:avLst/>
          </a:prstGeom>
          <a:noFill/>
        </p:spPr>
        <p:txBody>
          <a:bodyPr wrap="none" rtlCol="0">
            <a:spAutoFit/>
          </a:bodyPr>
          <a:lstStyle/>
          <a:p>
            <a:pPr marL="342900" indent="-342900">
              <a:buFont typeface="+mj-lt"/>
              <a:buAutoNum type="arabicPeriod"/>
            </a:pPr>
            <a:r>
              <a:rPr kumimoji="1" lang="en-US" altLang="ja-JP" dirty="0"/>
              <a:t>GitHub</a:t>
            </a:r>
            <a:r>
              <a:rPr kumimoji="1" lang="ja-JP" altLang="en-US" dirty="0"/>
              <a:t>のホームページにアクセス</a:t>
            </a:r>
            <a:r>
              <a:rPr kumimoji="1" lang="en-US" altLang="ja-JP" dirty="0"/>
              <a:t>(</a:t>
            </a:r>
            <a:r>
              <a:rPr kumimoji="1" lang="en-US" altLang="ja-JP" dirty="0">
                <a:hlinkClick r:id="rId4"/>
              </a:rPr>
              <a:t>https://github.com</a:t>
            </a:r>
            <a:r>
              <a:rPr kumimoji="1" lang="en-US" altLang="ja-JP" dirty="0"/>
              <a:t>)</a:t>
            </a:r>
          </a:p>
          <a:p>
            <a:pPr marL="342900" indent="-342900">
              <a:buFont typeface="+mj-lt"/>
              <a:buAutoNum type="arabicPeriod"/>
            </a:pPr>
            <a:r>
              <a:rPr lang="ja-JP" altLang="en-US" dirty="0"/>
              <a:t>「</a:t>
            </a:r>
            <a:r>
              <a:rPr lang="en-US" altLang="ja-JP" dirty="0"/>
              <a:t>Sign</a:t>
            </a:r>
            <a:r>
              <a:rPr lang="ja-JP" altLang="en-US" dirty="0"/>
              <a:t> </a:t>
            </a:r>
            <a:r>
              <a:rPr lang="en-US" altLang="ja-JP" dirty="0"/>
              <a:t>up</a:t>
            </a:r>
            <a:r>
              <a:rPr lang="ja-JP" altLang="en-US" dirty="0"/>
              <a:t>」を選択</a:t>
            </a:r>
            <a:endParaRPr kumimoji="1" lang="ja-JP" altLang="en-US" dirty="0"/>
          </a:p>
        </p:txBody>
      </p:sp>
      <p:sp>
        <p:nvSpPr>
          <p:cNvPr id="4" name="タイトル 3">
            <a:extLst>
              <a:ext uri="{FF2B5EF4-FFF2-40B4-BE49-F238E27FC236}">
                <a16:creationId xmlns:a16="http://schemas.microsoft.com/office/drawing/2014/main" id="{9CBEE56A-FC70-8A9B-FE6F-49EE5E16998D}"/>
              </a:ext>
            </a:extLst>
          </p:cNvPr>
          <p:cNvSpPr>
            <a:spLocks noGrp="1"/>
          </p:cNvSpPr>
          <p:nvPr>
            <p:ph type="title"/>
          </p:nvPr>
        </p:nvSpPr>
        <p:spPr/>
        <p:txBody>
          <a:bodyPr/>
          <a:lstStyle/>
          <a:p>
            <a:r>
              <a:rPr lang="en-US" altLang="ja-JP" dirty="0"/>
              <a:t>GitHub</a:t>
            </a:r>
            <a:r>
              <a:rPr lang="ja-JP" altLang="en-US" dirty="0"/>
              <a:t>のアカウント作成</a:t>
            </a:r>
          </a:p>
        </p:txBody>
      </p:sp>
    </p:spTree>
    <p:extLst>
      <p:ext uri="{BB962C8B-B14F-4D97-AF65-F5344CB8AC3E}">
        <p14:creationId xmlns:p14="http://schemas.microsoft.com/office/powerpoint/2010/main" val="659949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CF9D95-8BF3-FE16-A327-5F15D3139044}"/>
              </a:ext>
            </a:extLst>
          </p:cNvPr>
          <p:cNvSpPr>
            <a:spLocks noGrp="1"/>
          </p:cNvSpPr>
          <p:nvPr>
            <p:ph type="title"/>
          </p:nvPr>
        </p:nvSpPr>
        <p:spPr/>
        <p:txBody>
          <a:bodyPr/>
          <a:lstStyle/>
          <a:p>
            <a:endParaRPr kumimoji="1" lang="ja-JP" altLang="en-US"/>
          </a:p>
        </p:txBody>
      </p:sp>
      <p:pic>
        <p:nvPicPr>
          <p:cNvPr id="7" name="図 6">
            <a:extLst>
              <a:ext uri="{FF2B5EF4-FFF2-40B4-BE49-F238E27FC236}">
                <a16:creationId xmlns:a16="http://schemas.microsoft.com/office/drawing/2014/main" id="{2D591FD9-DCB5-7D6F-B83F-38804B169AAF}"/>
              </a:ext>
            </a:extLst>
          </p:cNvPr>
          <p:cNvPicPr>
            <a:picLocks noChangeAspect="1"/>
          </p:cNvPicPr>
          <p:nvPr/>
        </p:nvPicPr>
        <p:blipFill rotWithShape="1">
          <a:blip r:embed="rId2"/>
          <a:srcRect l="23351" t="12851" r="8222" b="42613"/>
          <a:stretch/>
        </p:blipFill>
        <p:spPr>
          <a:xfrm>
            <a:off x="680300" y="2234153"/>
            <a:ext cx="10259657" cy="3582187"/>
          </a:xfrm>
          <a:prstGeom prst="rect">
            <a:avLst/>
          </a:prstGeom>
        </p:spPr>
      </p:pic>
      <p:sp>
        <p:nvSpPr>
          <p:cNvPr id="8" name="正方形/長方形 7">
            <a:extLst>
              <a:ext uri="{FF2B5EF4-FFF2-40B4-BE49-F238E27FC236}">
                <a16:creationId xmlns:a16="http://schemas.microsoft.com/office/drawing/2014/main" id="{EBB1ED13-5FEC-DBAE-49CD-336B5E04B08E}"/>
              </a:ext>
            </a:extLst>
          </p:cNvPr>
          <p:cNvSpPr/>
          <p:nvPr/>
        </p:nvSpPr>
        <p:spPr>
          <a:xfrm>
            <a:off x="1878991" y="4672301"/>
            <a:ext cx="4661732" cy="5724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D544928-0323-7766-19D2-380858966271}"/>
              </a:ext>
            </a:extLst>
          </p:cNvPr>
          <p:cNvSpPr/>
          <p:nvPr/>
        </p:nvSpPr>
        <p:spPr>
          <a:xfrm>
            <a:off x="6540723" y="4924218"/>
            <a:ext cx="846060" cy="320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7189738-1921-D18C-638C-D887F7BCEB61}"/>
              </a:ext>
            </a:extLst>
          </p:cNvPr>
          <p:cNvSpPr txBox="1"/>
          <p:nvPr/>
        </p:nvSpPr>
        <p:spPr>
          <a:xfrm>
            <a:off x="4048080" y="3394520"/>
            <a:ext cx="5070619" cy="369332"/>
          </a:xfrm>
          <a:prstGeom prst="rect">
            <a:avLst/>
          </a:prstGeom>
          <a:solidFill>
            <a:schemeClr val="bg1"/>
          </a:solidFill>
        </p:spPr>
        <p:txBody>
          <a:bodyPr wrap="none" rtlCol="0">
            <a:spAutoFit/>
          </a:bodyPr>
          <a:lstStyle/>
          <a:p>
            <a:r>
              <a:rPr lang="ja-JP" altLang="en-US" dirty="0">
                <a:solidFill>
                  <a:srgbClr val="FF0000"/>
                </a:solidFill>
              </a:rPr>
              <a:t>メールアドレス</a:t>
            </a:r>
            <a:r>
              <a:rPr kumimoji="1" lang="ja-JP" altLang="en-US" dirty="0">
                <a:solidFill>
                  <a:srgbClr val="FF0000"/>
                </a:solidFill>
              </a:rPr>
              <a:t>を入力し、</a:t>
            </a:r>
            <a:r>
              <a:rPr kumimoji="1" lang="en-US" altLang="ja-JP" dirty="0">
                <a:solidFill>
                  <a:srgbClr val="FF0000"/>
                </a:solidFill>
              </a:rPr>
              <a:t>Continue</a:t>
            </a:r>
            <a:r>
              <a:rPr kumimoji="1" lang="ja-JP" altLang="en-US" dirty="0">
                <a:solidFill>
                  <a:srgbClr val="FF0000"/>
                </a:solidFill>
              </a:rPr>
              <a:t>をクリック</a:t>
            </a:r>
          </a:p>
        </p:txBody>
      </p:sp>
      <p:cxnSp>
        <p:nvCxnSpPr>
          <p:cNvPr id="11" name="直線矢印コネクタ 10">
            <a:extLst>
              <a:ext uri="{FF2B5EF4-FFF2-40B4-BE49-F238E27FC236}">
                <a16:creationId xmlns:a16="http://schemas.microsoft.com/office/drawing/2014/main" id="{4D0F5870-439D-B3F0-1583-7F14A319F2D1}"/>
              </a:ext>
            </a:extLst>
          </p:cNvPr>
          <p:cNvCxnSpPr>
            <a:cxnSpLocks/>
            <a:stCxn id="10" idx="2"/>
            <a:endCxn id="8" idx="0"/>
          </p:cNvCxnSpPr>
          <p:nvPr/>
        </p:nvCxnSpPr>
        <p:spPr>
          <a:xfrm flipH="1">
            <a:off x="4209857" y="3763852"/>
            <a:ext cx="2373533" cy="90844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直線矢印コネクタ 11">
            <a:extLst>
              <a:ext uri="{FF2B5EF4-FFF2-40B4-BE49-F238E27FC236}">
                <a16:creationId xmlns:a16="http://schemas.microsoft.com/office/drawing/2014/main" id="{E9EA34DC-3018-39FD-AB49-DBC48B251186}"/>
              </a:ext>
            </a:extLst>
          </p:cNvPr>
          <p:cNvCxnSpPr>
            <a:cxnSpLocks/>
            <a:stCxn id="10" idx="2"/>
            <a:endCxn id="9" idx="0"/>
          </p:cNvCxnSpPr>
          <p:nvPr/>
        </p:nvCxnSpPr>
        <p:spPr>
          <a:xfrm>
            <a:off x="6583390" y="3763852"/>
            <a:ext cx="380363" cy="116036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293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9C94218C-F1CC-EA51-83FF-6D7627142F17}"/>
              </a:ext>
            </a:extLst>
          </p:cNvPr>
          <p:cNvPicPr>
            <a:picLocks noChangeAspect="1"/>
          </p:cNvPicPr>
          <p:nvPr/>
        </p:nvPicPr>
        <p:blipFill>
          <a:blip r:embed="rId2"/>
          <a:stretch>
            <a:fillRect/>
          </a:stretch>
        </p:blipFill>
        <p:spPr>
          <a:xfrm>
            <a:off x="1262062" y="847725"/>
            <a:ext cx="9667875" cy="5162550"/>
          </a:xfrm>
          <a:prstGeom prst="rect">
            <a:avLst/>
          </a:prstGeom>
        </p:spPr>
      </p:pic>
      <p:sp>
        <p:nvSpPr>
          <p:cNvPr id="2" name="タイトル 1">
            <a:extLst>
              <a:ext uri="{FF2B5EF4-FFF2-40B4-BE49-F238E27FC236}">
                <a16:creationId xmlns:a16="http://schemas.microsoft.com/office/drawing/2014/main" id="{C739A33C-1D44-39E1-FE86-2FF5D8C76E42}"/>
              </a:ext>
            </a:extLst>
          </p:cNvPr>
          <p:cNvSpPr>
            <a:spLocks noGrp="1"/>
          </p:cNvSpPr>
          <p:nvPr>
            <p:ph type="title"/>
          </p:nvPr>
        </p:nvSpPr>
        <p:spPr/>
        <p:txBody>
          <a:bodyPr/>
          <a:lstStyle/>
          <a:p>
            <a:endParaRPr kumimoji="1" lang="ja-JP" altLang="en-US"/>
          </a:p>
        </p:txBody>
      </p:sp>
      <p:sp>
        <p:nvSpPr>
          <p:cNvPr id="4" name="正方形/長方形 3">
            <a:extLst>
              <a:ext uri="{FF2B5EF4-FFF2-40B4-BE49-F238E27FC236}">
                <a16:creationId xmlns:a16="http://schemas.microsoft.com/office/drawing/2014/main" id="{6E93F581-A855-141F-0AFC-AAC436F3F879}"/>
              </a:ext>
            </a:extLst>
          </p:cNvPr>
          <p:cNvSpPr/>
          <p:nvPr/>
        </p:nvSpPr>
        <p:spPr>
          <a:xfrm>
            <a:off x="3325434" y="3858170"/>
            <a:ext cx="4432825" cy="5724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B579BE20-DD53-FE2F-2992-FEF8D62C4B84}"/>
              </a:ext>
            </a:extLst>
          </p:cNvPr>
          <p:cNvSpPr/>
          <p:nvPr/>
        </p:nvSpPr>
        <p:spPr>
          <a:xfrm>
            <a:off x="7892587" y="4110086"/>
            <a:ext cx="846060" cy="320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E0AA227-D07B-2162-CE38-C245F223EE91}"/>
              </a:ext>
            </a:extLst>
          </p:cNvPr>
          <p:cNvSpPr txBox="1"/>
          <p:nvPr/>
        </p:nvSpPr>
        <p:spPr>
          <a:xfrm>
            <a:off x="5396113" y="2999830"/>
            <a:ext cx="4608954" cy="369332"/>
          </a:xfrm>
          <a:prstGeom prst="rect">
            <a:avLst/>
          </a:prstGeom>
          <a:solidFill>
            <a:schemeClr val="bg1"/>
          </a:solidFill>
        </p:spPr>
        <p:txBody>
          <a:bodyPr wrap="none" rtlCol="0">
            <a:spAutoFit/>
          </a:bodyPr>
          <a:lstStyle/>
          <a:p>
            <a:r>
              <a:rPr kumimoji="1" lang="ja-JP" altLang="en-US" dirty="0">
                <a:solidFill>
                  <a:srgbClr val="FF0000"/>
                </a:solidFill>
              </a:rPr>
              <a:t>パスワードを入力し、</a:t>
            </a:r>
            <a:r>
              <a:rPr kumimoji="1" lang="en-US" altLang="ja-JP" dirty="0">
                <a:solidFill>
                  <a:srgbClr val="FF0000"/>
                </a:solidFill>
              </a:rPr>
              <a:t>Continue</a:t>
            </a:r>
            <a:r>
              <a:rPr kumimoji="1" lang="ja-JP" altLang="en-US" dirty="0">
                <a:solidFill>
                  <a:srgbClr val="FF0000"/>
                </a:solidFill>
              </a:rPr>
              <a:t>をクリック</a:t>
            </a:r>
          </a:p>
        </p:txBody>
      </p:sp>
      <p:cxnSp>
        <p:nvCxnSpPr>
          <p:cNvPr id="7" name="直線矢印コネクタ 6">
            <a:extLst>
              <a:ext uri="{FF2B5EF4-FFF2-40B4-BE49-F238E27FC236}">
                <a16:creationId xmlns:a16="http://schemas.microsoft.com/office/drawing/2014/main" id="{4C95658B-3E01-9A6E-01AA-5E0E9A36B19F}"/>
              </a:ext>
            </a:extLst>
          </p:cNvPr>
          <p:cNvCxnSpPr>
            <a:cxnSpLocks/>
            <a:stCxn id="6" idx="2"/>
            <a:endCxn id="4" idx="0"/>
          </p:cNvCxnSpPr>
          <p:nvPr/>
        </p:nvCxnSpPr>
        <p:spPr>
          <a:xfrm flipH="1">
            <a:off x="5541847" y="3369162"/>
            <a:ext cx="2158743" cy="48900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0" name="直線矢印コネクタ 9">
            <a:extLst>
              <a:ext uri="{FF2B5EF4-FFF2-40B4-BE49-F238E27FC236}">
                <a16:creationId xmlns:a16="http://schemas.microsoft.com/office/drawing/2014/main" id="{6032CD76-35FD-6D00-EDA2-999FB906F07F}"/>
              </a:ext>
            </a:extLst>
          </p:cNvPr>
          <p:cNvCxnSpPr>
            <a:cxnSpLocks/>
            <a:stCxn id="6" idx="2"/>
            <a:endCxn id="5" idx="0"/>
          </p:cNvCxnSpPr>
          <p:nvPr/>
        </p:nvCxnSpPr>
        <p:spPr>
          <a:xfrm>
            <a:off x="7700590" y="3369162"/>
            <a:ext cx="615027" cy="74092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40322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E786B0-8676-4AA1-9D6D-8752FCA7DF05}"/>
              </a:ext>
            </a:extLst>
          </p:cNvPr>
          <p:cNvSpPr>
            <a:spLocks noGrp="1"/>
          </p:cNvSpPr>
          <p:nvPr>
            <p:ph type="title"/>
          </p:nvPr>
        </p:nvSpPr>
        <p:spPr/>
        <p:txBody>
          <a:bodyPr/>
          <a:lstStyle/>
          <a:p>
            <a:endParaRPr kumimoji="1" lang="ja-JP" altLang="en-US"/>
          </a:p>
        </p:txBody>
      </p:sp>
      <p:pic>
        <p:nvPicPr>
          <p:cNvPr id="4" name="図 3">
            <a:extLst>
              <a:ext uri="{FF2B5EF4-FFF2-40B4-BE49-F238E27FC236}">
                <a16:creationId xmlns:a16="http://schemas.microsoft.com/office/drawing/2014/main" id="{0770398F-436F-DE8D-25E3-DC8A35257B3F}"/>
              </a:ext>
            </a:extLst>
          </p:cNvPr>
          <p:cNvPicPr>
            <a:picLocks noChangeAspect="1"/>
          </p:cNvPicPr>
          <p:nvPr/>
        </p:nvPicPr>
        <p:blipFill>
          <a:blip r:embed="rId2"/>
          <a:stretch>
            <a:fillRect/>
          </a:stretch>
        </p:blipFill>
        <p:spPr>
          <a:xfrm>
            <a:off x="1040581" y="1767896"/>
            <a:ext cx="9658350" cy="4752975"/>
          </a:xfrm>
          <a:prstGeom prst="rect">
            <a:avLst/>
          </a:prstGeom>
        </p:spPr>
      </p:pic>
      <p:grpSp>
        <p:nvGrpSpPr>
          <p:cNvPr id="10" name="グループ化 9">
            <a:extLst>
              <a:ext uri="{FF2B5EF4-FFF2-40B4-BE49-F238E27FC236}">
                <a16:creationId xmlns:a16="http://schemas.microsoft.com/office/drawing/2014/main" id="{C32837EB-B809-2EC2-4973-6EE5692C8DF0}"/>
              </a:ext>
            </a:extLst>
          </p:cNvPr>
          <p:cNvGrpSpPr/>
          <p:nvPr/>
        </p:nvGrpSpPr>
        <p:grpSpPr>
          <a:xfrm>
            <a:off x="3089764" y="4743789"/>
            <a:ext cx="6679633" cy="1430768"/>
            <a:chOff x="3325434" y="2999830"/>
            <a:chExt cx="6679633" cy="1430768"/>
          </a:xfrm>
        </p:grpSpPr>
        <p:sp>
          <p:nvSpPr>
            <p:cNvPr id="5" name="正方形/長方形 4">
              <a:extLst>
                <a:ext uri="{FF2B5EF4-FFF2-40B4-BE49-F238E27FC236}">
                  <a16:creationId xmlns:a16="http://schemas.microsoft.com/office/drawing/2014/main" id="{197808D1-3CB2-DD0B-2EFE-2E7AA7B94DE3}"/>
                </a:ext>
              </a:extLst>
            </p:cNvPr>
            <p:cNvSpPr/>
            <p:nvPr/>
          </p:nvSpPr>
          <p:spPr>
            <a:xfrm>
              <a:off x="3325434" y="3858170"/>
              <a:ext cx="4432825" cy="5724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7B7B4BA9-91CA-F8F2-ADD2-59CFA35A8C36}"/>
                </a:ext>
              </a:extLst>
            </p:cNvPr>
            <p:cNvSpPr/>
            <p:nvPr/>
          </p:nvSpPr>
          <p:spPr>
            <a:xfrm>
              <a:off x="7892587" y="4110086"/>
              <a:ext cx="846060" cy="320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0F4163A-1D1C-3CE1-EF92-184A80B44768}"/>
                </a:ext>
              </a:extLst>
            </p:cNvPr>
            <p:cNvSpPr txBox="1"/>
            <p:nvPr/>
          </p:nvSpPr>
          <p:spPr>
            <a:xfrm>
              <a:off x="5396113" y="2999830"/>
              <a:ext cx="4608954" cy="369332"/>
            </a:xfrm>
            <a:prstGeom prst="rect">
              <a:avLst/>
            </a:prstGeom>
            <a:solidFill>
              <a:schemeClr val="bg1"/>
            </a:solidFill>
          </p:spPr>
          <p:txBody>
            <a:bodyPr wrap="none" rtlCol="0">
              <a:spAutoFit/>
            </a:bodyPr>
            <a:lstStyle/>
            <a:p>
              <a:r>
                <a:rPr kumimoji="1" lang="ja-JP" altLang="en-US" dirty="0">
                  <a:solidFill>
                    <a:srgbClr val="FF0000"/>
                  </a:solidFill>
                </a:rPr>
                <a:t>ユーザー名を入力し、</a:t>
              </a:r>
              <a:r>
                <a:rPr kumimoji="1" lang="en-US" altLang="ja-JP" dirty="0">
                  <a:solidFill>
                    <a:srgbClr val="FF0000"/>
                  </a:solidFill>
                </a:rPr>
                <a:t>Continue</a:t>
              </a:r>
              <a:r>
                <a:rPr kumimoji="1" lang="ja-JP" altLang="en-US" dirty="0">
                  <a:solidFill>
                    <a:srgbClr val="FF0000"/>
                  </a:solidFill>
                </a:rPr>
                <a:t>をクリック</a:t>
              </a:r>
            </a:p>
          </p:txBody>
        </p:sp>
        <p:cxnSp>
          <p:nvCxnSpPr>
            <p:cNvPr id="8" name="直線矢印コネクタ 7">
              <a:extLst>
                <a:ext uri="{FF2B5EF4-FFF2-40B4-BE49-F238E27FC236}">
                  <a16:creationId xmlns:a16="http://schemas.microsoft.com/office/drawing/2014/main" id="{6FA5557B-7723-DF51-2BC3-6F5AE836C999}"/>
                </a:ext>
              </a:extLst>
            </p:cNvPr>
            <p:cNvCxnSpPr>
              <a:cxnSpLocks/>
              <a:stCxn id="7" idx="2"/>
              <a:endCxn id="5" idx="0"/>
            </p:cNvCxnSpPr>
            <p:nvPr/>
          </p:nvCxnSpPr>
          <p:spPr>
            <a:xfrm flipH="1">
              <a:off x="5541847" y="3369162"/>
              <a:ext cx="2158743" cy="48900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9" name="直線矢印コネクタ 8">
              <a:extLst>
                <a:ext uri="{FF2B5EF4-FFF2-40B4-BE49-F238E27FC236}">
                  <a16:creationId xmlns:a16="http://schemas.microsoft.com/office/drawing/2014/main" id="{A3FB575D-0CB8-B81D-471B-EA43C350FC96}"/>
                </a:ext>
              </a:extLst>
            </p:cNvPr>
            <p:cNvCxnSpPr>
              <a:cxnSpLocks/>
              <a:stCxn id="7" idx="2"/>
              <a:endCxn id="6" idx="0"/>
            </p:cNvCxnSpPr>
            <p:nvPr/>
          </p:nvCxnSpPr>
          <p:spPr>
            <a:xfrm>
              <a:off x="7700590" y="3369162"/>
              <a:ext cx="615027" cy="74092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867157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250907-5345-1AA1-01A6-3E0C3032CBF1}"/>
              </a:ext>
            </a:extLst>
          </p:cNvPr>
          <p:cNvSpPr>
            <a:spLocks noGrp="1"/>
          </p:cNvSpPr>
          <p:nvPr>
            <p:ph type="title"/>
          </p:nvPr>
        </p:nvSpPr>
        <p:spPr/>
        <p:txBody>
          <a:bodyPr/>
          <a:lstStyle/>
          <a:p>
            <a:endParaRPr kumimoji="1" lang="ja-JP" altLang="en-US"/>
          </a:p>
        </p:txBody>
      </p:sp>
      <p:pic>
        <p:nvPicPr>
          <p:cNvPr id="4" name="図 3">
            <a:extLst>
              <a:ext uri="{FF2B5EF4-FFF2-40B4-BE49-F238E27FC236}">
                <a16:creationId xmlns:a16="http://schemas.microsoft.com/office/drawing/2014/main" id="{74BC632D-73CE-6FE3-390D-5C1C286B3958}"/>
              </a:ext>
            </a:extLst>
          </p:cNvPr>
          <p:cNvPicPr>
            <a:picLocks noChangeAspect="1"/>
          </p:cNvPicPr>
          <p:nvPr/>
        </p:nvPicPr>
        <p:blipFill>
          <a:blip r:embed="rId2"/>
          <a:stretch>
            <a:fillRect/>
          </a:stretch>
        </p:blipFill>
        <p:spPr>
          <a:xfrm>
            <a:off x="1914525" y="545724"/>
            <a:ext cx="8362950" cy="6143625"/>
          </a:xfrm>
          <a:prstGeom prst="rect">
            <a:avLst/>
          </a:prstGeom>
        </p:spPr>
      </p:pic>
      <p:grpSp>
        <p:nvGrpSpPr>
          <p:cNvPr id="6" name="グループ化 5">
            <a:extLst>
              <a:ext uri="{FF2B5EF4-FFF2-40B4-BE49-F238E27FC236}">
                <a16:creationId xmlns:a16="http://schemas.microsoft.com/office/drawing/2014/main" id="{A4148000-F7A7-95FD-F76B-252CC85190C2}"/>
              </a:ext>
            </a:extLst>
          </p:cNvPr>
          <p:cNvGrpSpPr/>
          <p:nvPr/>
        </p:nvGrpSpPr>
        <p:grpSpPr>
          <a:xfrm>
            <a:off x="2829691" y="3083007"/>
            <a:ext cx="7127272" cy="2362908"/>
            <a:chOff x="2557283" y="2465301"/>
            <a:chExt cx="7127272" cy="2362908"/>
          </a:xfrm>
        </p:grpSpPr>
        <p:sp>
          <p:nvSpPr>
            <p:cNvPr id="7" name="正方形/長方形 6">
              <a:extLst>
                <a:ext uri="{FF2B5EF4-FFF2-40B4-BE49-F238E27FC236}">
                  <a16:creationId xmlns:a16="http://schemas.microsoft.com/office/drawing/2014/main" id="{345642FB-FF5B-1020-840E-D495FA33D918}"/>
                </a:ext>
              </a:extLst>
            </p:cNvPr>
            <p:cNvSpPr/>
            <p:nvPr/>
          </p:nvSpPr>
          <p:spPr>
            <a:xfrm>
              <a:off x="3325435" y="4503951"/>
              <a:ext cx="811520" cy="3242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BF48E35-EFA0-9740-908D-151045FAE41C}"/>
                </a:ext>
              </a:extLst>
            </p:cNvPr>
            <p:cNvSpPr/>
            <p:nvPr/>
          </p:nvSpPr>
          <p:spPr>
            <a:xfrm>
              <a:off x="7277561" y="4507698"/>
              <a:ext cx="846060" cy="320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18C6DF9D-9803-5D71-904C-CD326EBCC061}"/>
                </a:ext>
              </a:extLst>
            </p:cNvPr>
            <p:cNvSpPr txBox="1"/>
            <p:nvPr/>
          </p:nvSpPr>
          <p:spPr>
            <a:xfrm>
              <a:off x="2557283" y="2465301"/>
              <a:ext cx="7127272" cy="646331"/>
            </a:xfrm>
            <a:prstGeom prst="rect">
              <a:avLst/>
            </a:prstGeom>
            <a:solidFill>
              <a:schemeClr val="bg1"/>
            </a:solidFill>
          </p:spPr>
          <p:txBody>
            <a:bodyPr wrap="none" rtlCol="0">
              <a:spAutoFit/>
            </a:bodyPr>
            <a:lstStyle/>
            <a:p>
              <a:r>
                <a:rPr kumimoji="1" lang="ja-JP" altLang="en-US" dirty="0">
                  <a:solidFill>
                    <a:srgbClr val="FF0000"/>
                  </a:solidFill>
                </a:rPr>
                <a:t>お知らせメールを受け取る場合</a:t>
              </a:r>
              <a:r>
                <a:rPr kumimoji="1" lang="en-US" altLang="ja-JP" dirty="0">
                  <a:solidFill>
                    <a:srgbClr val="FF0000"/>
                  </a:solidFill>
                </a:rPr>
                <a:t>y</a:t>
              </a:r>
              <a:r>
                <a:rPr kumimoji="1" lang="ja-JP" altLang="en-US" dirty="0">
                  <a:solidFill>
                    <a:srgbClr val="FF0000"/>
                  </a:solidFill>
                </a:rPr>
                <a:t>、受け取らない場合</a:t>
              </a:r>
              <a:r>
                <a:rPr kumimoji="1" lang="en-US" altLang="ja-JP" dirty="0">
                  <a:solidFill>
                    <a:srgbClr val="FF0000"/>
                  </a:solidFill>
                </a:rPr>
                <a:t>n</a:t>
              </a:r>
              <a:r>
                <a:rPr kumimoji="1" lang="ja-JP" altLang="en-US" dirty="0">
                  <a:solidFill>
                    <a:srgbClr val="FF0000"/>
                  </a:solidFill>
                </a:rPr>
                <a:t>を入力し、</a:t>
              </a:r>
              <a:endParaRPr kumimoji="1" lang="en-US" altLang="ja-JP" dirty="0">
                <a:solidFill>
                  <a:srgbClr val="FF0000"/>
                </a:solidFill>
              </a:endParaRPr>
            </a:p>
            <a:p>
              <a:r>
                <a:rPr kumimoji="1" lang="en-US" altLang="ja-JP" dirty="0">
                  <a:solidFill>
                    <a:srgbClr val="FF0000"/>
                  </a:solidFill>
                </a:rPr>
                <a:t>Continue</a:t>
              </a:r>
              <a:r>
                <a:rPr kumimoji="1" lang="ja-JP" altLang="en-US" dirty="0">
                  <a:solidFill>
                    <a:srgbClr val="FF0000"/>
                  </a:solidFill>
                </a:rPr>
                <a:t>をクリック</a:t>
              </a:r>
            </a:p>
          </p:txBody>
        </p:sp>
        <p:cxnSp>
          <p:nvCxnSpPr>
            <p:cNvPr id="10" name="直線矢印コネクタ 9">
              <a:extLst>
                <a:ext uri="{FF2B5EF4-FFF2-40B4-BE49-F238E27FC236}">
                  <a16:creationId xmlns:a16="http://schemas.microsoft.com/office/drawing/2014/main" id="{0C12424B-215B-606F-7DE6-509E0F8E5E6E}"/>
                </a:ext>
              </a:extLst>
            </p:cNvPr>
            <p:cNvCxnSpPr>
              <a:cxnSpLocks/>
              <a:stCxn id="9" idx="2"/>
              <a:endCxn id="7" idx="0"/>
            </p:cNvCxnSpPr>
            <p:nvPr/>
          </p:nvCxnSpPr>
          <p:spPr>
            <a:xfrm flipH="1">
              <a:off x="3731195" y="3111632"/>
              <a:ext cx="2389724" cy="139231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1" name="直線矢印コネクタ 10">
              <a:extLst>
                <a:ext uri="{FF2B5EF4-FFF2-40B4-BE49-F238E27FC236}">
                  <a16:creationId xmlns:a16="http://schemas.microsoft.com/office/drawing/2014/main" id="{15909264-652F-F13F-37C2-11D6E8553A78}"/>
                </a:ext>
              </a:extLst>
            </p:cNvPr>
            <p:cNvCxnSpPr>
              <a:cxnSpLocks/>
              <a:stCxn id="9" idx="2"/>
              <a:endCxn id="8" idx="0"/>
            </p:cNvCxnSpPr>
            <p:nvPr/>
          </p:nvCxnSpPr>
          <p:spPr>
            <a:xfrm>
              <a:off x="6120919" y="3111632"/>
              <a:ext cx="1579672" cy="139606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205107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98698-36CC-DA3C-7F07-7E97432400C2}"/>
              </a:ext>
            </a:extLst>
          </p:cNvPr>
          <p:cNvSpPr>
            <a:spLocks noGrp="1"/>
          </p:cNvSpPr>
          <p:nvPr>
            <p:ph type="title"/>
          </p:nvPr>
        </p:nvSpPr>
        <p:spPr/>
        <p:txBody>
          <a:bodyPr/>
          <a:lstStyle/>
          <a:p>
            <a:endParaRPr kumimoji="1" lang="ja-JP" altLang="en-US"/>
          </a:p>
        </p:txBody>
      </p:sp>
      <p:grpSp>
        <p:nvGrpSpPr>
          <p:cNvPr id="4" name="グループ化 3">
            <a:extLst>
              <a:ext uri="{FF2B5EF4-FFF2-40B4-BE49-F238E27FC236}">
                <a16:creationId xmlns:a16="http://schemas.microsoft.com/office/drawing/2014/main" id="{8BAA8621-96AA-B344-EE1E-97A1265B190D}"/>
              </a:ext>
            </a:extLst>
          </p:cNvPr>
          <p:cNvGrpSpPr/>
          <p:nvPr/>
        </p:nvGrpSpPr>
        <p:grpSpPr>
          <a:xfrm>
            <a:off x="311084" y="556181"/>
            <a:ext cx="5090476" cy="6207551"/>
            <a:chOff x="1762812" y="556180"/>
            <a:chExt cx="5090476" cy="6207551"/>
          </a:xfrm>
        </p:grpSpPr>
        <p:pic>
          <p:nvPicPr>
            <p:cNvPr id="4098" name="Picture 2" descr="Githubでアカウント登録（アカウント検証）">
              <a:extLst>
                <a:ext uri="{FF2B5EF4-FFF2-40B4-BE49-F238E27FC236}">
                  <a16:creationId xmlns:a16="http://schemas.microsoft.com/office/drawing/2014/main" id="{0256B70D-38E2-3C6C-F545-A628A8E764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4" t="9484" r="19284"/>
            <a:stretch/>
          </p:blipFill>
          <p:spPr bwMode="auto">
            <a:xfrm>
              <a:off x="1762812" y="556180"/>
              <a:ext cx="5090476" cy="6207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06B6E1D7-BDC0-741C-F9A8-D2A49A612889}"/>
                </a:ext>
              </a:extLst>
            </p:cNvPr>
            <p:cNvSpPr/>
            <p:nvPr/>
          </p:nvSpPr>
          <p:spPr>
            <a:xfrm>
              <a:off x="3211343" y="2859224"/>
              <a:ext cx="2143081" cy="3242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00" name="Picture 4" descr="Githubでアカウント検証後にアカウント登録">
            <a:extLst>
              <a:ext uri="{FF2B5EF4-FFF2-40B4-BE49-F238E27FC236}">
                <a16:creationId xmlns:a16="http://schemas.microsoft.com/office/drawing/2014/main" id="{A0A3F671-F1F1-F576-5DBF-668E0C0772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12" t="9484" r="20089"/>
          <a:stretch/>
        </p:blipFill>
        <p:spPr bwMode="auto">
          <a:xfrm>
            <a:off x="6096000" y="556180"/>
            <a:ext cx="5090476" cy="6207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132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A36EE-E65C-86F7-F61B-5F2EF77B2935}"/>
              </a:ext>
            </a:extLst>
          </p:cNvPr>
          <p:cNvSpPr>
            <a:spLocks noGrp="1"/>
          </p:cNvSpPr>
          <p:nvPr>
            <p:ph type="title"/>
          </p:nvPr>
        </p:nvSpPr>
        <p:spPr/>
        <p:txBody>
          <a:bodyPr/>
          <a:lstStyle/>
          <a:p>
            <a:endParaRPr kumimoji="1" lang="ja-JP" altLang="en-US"/>
          </a:p>
        </p:txBody>
      </p:sp>
      <p:pic>
        <p:nvPicPr>
          <p:cNvPr id="5122" name="Picture 2" descr="Githubでメールに送信されたコードの入力">
            <a:extLst>
              <a:ext uri="{FF2B5EF4-FFF2-40B4-BE49-F238E27FC236}">
                <a16:creationId xmlns:a16="http://schemas.microsoft.com/office/drawing/2014/main" id="{18A7FC41-8836-A533-E757-902011790D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72" t="24652" r="21115" b="39519"/>
          <a:stretch/>
        </p:blipFill>
        <p:spPr bwMode="auto">
          <a:xfrm>
            <a:off x="838200" y="1539738"/>
            <a:ext cx="9915490" cy="5037978"/>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2C3AA797-3B16-A6F6-4166-8B1CF5A58F75}"/>
              </a:ext>
            </a:extLst>
          </p:cNvPr>
          <p:cNvSpPr/>
          <p:nvPr/>
        </p:nvSpPr>
        <p:spPr>
          <a:xfrm>
            <a:off x="1514518" y="4058726"/>
            <a:ext cx="8609870" cy="11448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1F1F7D9C-DDAC-12E3-8B20-BD20A06227B4}"/>
              </a:ext>
            </a:extLst>
          </p:cNvPr>
          <p:cNvSpPr txBox="1"/>
          <p:nvPr/>
        </p:nvSpPr>
        <p:spPr>
          <a:xfrm>
            <a:off x="1858730" y="1539738"/>
            <a:ext cx="8494633" cy="369332"/>
          </a:xfrm>
          <a:prstGeom prst="rect">
            <a:avLst/>
          </a:prstGeom>
          <a:solidFill>
            <a:schemeClr val="bg1"/>
          </a:solidFill>
        </p:spPr>
        <p:txBody>
          <a:bodyPr wrap="none" rtlCol="0">
            <a:spAutoFit/>
          </a:bodyPr>
          <a:lstStyle/>
          <a:p>
            <a:r>
              <a:rPr lang="ja-JP" altLang="en-US" b="0" i="0" dirty="0">
                <a:solidFill>
                  <a:srgbClr val="FF0000"/>
                </a:solidFill>
                <a:effectLst/>
                <a:latin typeface="Hiragino Kaku Gothic ProN"/>
              </a:rPr>
              <a:t>コードが入力したメールアドレスに送信されてくるので、そのコードを入力する</a:t>
            </a:r>
            <a:endParaRPr kumimoji="1" lang="ja-JP" altLang="en-US" dirty="0">
              <a:solidFill>
                <a:srgbClr val="FF0000"/>
              </a:solidFill>
            </a:endParaRPr>
          </a:p>
        </p:txBody>
      </p:sp>
    </p:spTree>
    <p:extLst>
      <p:ext uri="{BB962C8B-B14F-4D97-AF65-F5344CB8AC3E}">
        <p14:creationId xmlns:p14="http://schemas.microsoft.com/office/powerpoint/2010/main" val="654062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D1EBAA-3CFE-FC6E-00E7-4C93DF3AF84F}"/>
              </a:ext>
            </a:extLst>
          </p:cNvPr>
          <p:cNvSpPr>
            <a:spLocks noGrp="1"/>
          </p:cNvSpPr>
          <p:nvPr>
            <p:ph type="title"/>
          </p:nvPr>
        </p:nvSpPr>
        <p:spPr/>
        <p:txBody>
          <a:bodyPr/>
          <a:lstStyle/>
          <a:p>
            <a:endParaRPr kumimoji="1" lang="ja-JP" altLang="en-US"/>
          </a:p>
        </p:txBody>
      </p:sp>
      <p:pic>
        <p:nvPicPr>
          <p:cNvPr id="6146" name="Picture 2" descr="Githubでチーム人数の質問">
            <a:extLst>
              <a:ext uri="{FF2B5EF4-FFF2-40B4-BE49-F238E27FC236}">
                <a16:creationId xmlns:a16="http://schemas.microsoft.com/office/drawing/2014/main" id="{C442D86D-3DF5-5348-7C91-A1A84CD61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020" y="-213360"/>
            <a:ext cx="98774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55FD59A6-B135-C4AC-C1EE-E1E7F93C557D}"/>
              </a:ext>
            </a:extLst>
          </p:cNvPr>
          <p:cNvSpPr/>
          <p:nvPr/>
        </p:nvSpPr>
        <p:spPr>
          <a:xfrm>
            <a:off x="7302576" y="2672986"/>
            <a:ext cx="3232479" cy="1325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DAE9DBAE-0285-52E1-86F8-805C10C66940}"/>
              </a:ext>
            </a:extLst>
          </p:cNvPr>
          <p:cNvSpPr txBox="1"/>
          <p:nvPr/>
        </p:nvSpPr>
        <p:spPr>
          <a:xfrm>
            <a:off x="5011717" y="2937741"/>
            <a:ext cx="1980029" cy="369332"/>
          </a:xfrm>
          <a:prstGeom prst="rect">
            <a:avLst/>
          </a:prstGeom>
          <a:solidFill>
            <a:schemeClr val="bg1"/>
          </a:solidFill>
        </p:spPr>
        <p:txBody>
          <a:bodyPr wrap="none" rtlCol="0">
            <a:spAutoFit/>
          </a:bodyPr>
          <a:lstStyle/>
          <a:p>
            <a:r>
              <a:rPr kumimoji="1" lang="ja-JP" altLang="en-US" dirty="0">
                <a:solidFill>
                  <a:srgbClr val="FF0000"/>
                </a:solidFill>
              </a:rPr>
              <a:t>利用人数</a:t>
            </a:r>
            <a:r>
              <a:rPr kumimoji="1" lang="en-US" altLang="ja-JP" dirty="0">
                <a:solidFill>
                  <a:srgbClr val="FF0000"/>
                </a:solidFill>
              </a:rPr>
              <a:t>(</a:t>
            </a:r>
            <a:r>
              <a:rPr kumimoji="1" lang="ja-JP" altLang="en-US" dirty="0">
                <a:solidFill>
                  <a:srgbClr val="FF0000"/>
                </a:solidFill>
              </a:rPr>
              <a:t>適当に</a:t>
            </a:r>
            <a:r>
              <a:rPr kumimoji="1" lang="en-US" altLang="ja-JP" dirty="0">
                <a:solidFill>
                  <a:srgbClr val="FF0000"/>
                </a:solidFill>
              </a:rPr>
              <a:t>)</a:t>
            </a:r>
            <a:endParaRPr kumimoji="1" lang="ja-JP" altLang="en-US" dirty="0">
              <a:solidFill>
                <a:srgbClr val="FF0000"/>
              </a:solidFill>
            </a:endParaRPr>
          </a:p>
        </p:txBody>
      </p:sp>
      <p:sp>
        <p:nvSpPr>
          <p:cNvPr id="5" name="テキスト ボックス 4">
            <a:extLst>
              <a:ext uri="{FF2B5EF4-FFF2-40B4-BE49-F238E27FC236}">
                <a16:creationId xmlns:a16="http://schemas.microsoft.com/office/drawing/2014/main" id="{93BA8C34-B336-53AE-9BB6-8E2B3CD2F16E}"/>
              </a:ext>
            </a:extLst>
          </p:cNvPr>
          <p:cNvSpPr txBox="1"/>
          <p:nvPr/>
        </p:nvSpPr>
        <p:spPr>
          <a:xfrm>
            <a:off x="3188141" y="4791603"/>
            <a:ext cx="3647152" cy="646331"/>
          </a:xfrm>
          <a:prstGeom prst="rect">
            <a:avLst/>
          </a:prstGeom>
          <a:solidFill>
            <a:schemeClr val="bg1"/>
          </a:solidFill>
        </p:spPr>
        <p:txBody>
          <a:bodyPr wrap="none" rtlCol="0">
            <a:spAutoFit/>
          </a:bodyPr>
          <a:lstStyle/>
          <a:p>
            <a:r>
              <a:rPr kumimoji="1" lang="ja-JP" altLang="en-US" dirty="0">
                <a:solidFill>
                  <a:srgbClr val="FF0000"/>
                </a:solidFill>
              </a:rPr>
              <a:t>教師か生徒か</a:t>
            </a:r>
            <a:endParaRPr kumimoji="1" lang="en-US" altLang="ja-JP" dirty="0">
              <a:solidFill>
                <a:srgbClr val="FF0000"/>
              </a:solidFill>
            </a:endParaRPr>
          </a:p>
          <a:p>
            <a:r>
              <a:rPr lang="ja-JP" altLang="en-US" dirty="0">
                <a:solidFill>
                  <a:srgbClr val="FF0000"/>
                </a:solidFill>
              </a:rPr>
              <a:t>どちらでもない場合、選択しない</a:t>
            </a:r>
            <a:endParaRPr kumimoji="1" lang="ja-JP" altLang="en-US" dirty="0">
              <a:solidFill>
                <a:srgbClr val="FF0000"/>
              </a:solidFill>
            </a:endParaRPr>
          </a:p>
        </p:txBody>
      </p:sp>
      <p:sp>
        <p:nvSpPr>
          <p:cNvPr id="6" name="正方形/長方形 5">
            <a:extLst>
              <a:ext uri="{FF2B5EF4-FFF2-40B4-BE49-F238E27FC236}">
                <a16:creationId xmlns:a16="http://schemas.microsoft.com/office/drawing/2014/main" id="{A902F6C6-7E80-B7CE-081E-380BC251A2EC}"/>
              </a:ext>
            </a:extLst>
          </p:cNvPr>
          <p:cNvSpPr/>
          <p:nvPr/>
        </p:nvSpPr>
        <p:spPr>
          <a:xfrm>
            <a:off x="7344174" y="4791603"/>
            <a:ext cx="3232479" cy="5325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3534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20E004-518E-7F15-1904-1F506BD3A38A}"/>
              </a:ext>
            </a:extLst>
          </p:cNvPr>
          <p:cNvSpPr>
            <a:spLocks noGrp="1"/>
          </p:cNvSpPr>
          <p:nvPr>
            <p:ph type="title"/>
          </p:nvPr>
        </p:nvSpPr>
        <p:spPr/>
        <p:txBody>
          <a:bodyPr/>
          <a:lstStyle/>
          <a:p>
            <a:endParaRPr kumimoji="1" lang="ja-JP" altLang="en-US" dirty="0"/>
          </a:p>
        </p:txBody>
      </p:sp>
      <p:pic>
        <p:nvPicPr>
          <p:cNvPr id="7170" name="Picture 2" descr="Githubで使う機能の質問">
            <a:extLst>
              <a:ext uri="{FF2B5EF4-FFF2-40B4-BE49-F238E27FC236}">
                <a16:creationId xmlns:a16="http://schemas.microsoft.com/office/drawing/2014/main" id="{0AE7D706-8252-38CA-29B0-A17408303D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939" t="13050"/>
          <a:stretch/>
        </p:blipFill>
        <p:spPr bwMode="auto">
          <a:xfrm>
            <a:off x="1244058" y="268598"/>
            <a:ext cx="3869879" cy="596305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Githubで使う機能の質問の最後">
            <a:extLst>
              <a:ext uri="{FF2B5EF4-FFF2-40B4-BE49-F238E27FC236}">
                <a16:creationId xmlns:a16="http://schemas.microsoft.com/office/drawing/2014/main" id="{8A9A05ED-3BC8-415A-BA23-B449613C06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072" b="8871"/>
          <a:stretch/>
        </p:blipFill>
        <p:spPr bwMode="auto">
          <a:xfrm>
            <a:off x="6990080" y="304158"/>
            <a:ext cx="3753503" cy="624968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B024F05-BC3C-E3EF-73AE-746E5F7F1C15}"/>
              </a:ext>
            </a:extLst>
          </p:cNvPr>
          <p:cNvSpPr txBox="1"/>
          <p:nvPr/>
        </p:nvSpPr>
        <p:spPr>
          <a:xfrm>
            <a:off x="4696757" y="2991674"/>
            <a:ext cx="2993127" cy="646331"/>
          </a:xfrm>
          <a:prstGeom prst="rect">
            <a:avLst/>
          </a:prstGeom>
          <a:solidFill>
            <a:schemeClr val="bg1"/>
          </a:solidFill>
        </p:spPr>
        <p:txBody>
          <a:bodyPr wrap="none" rtlCol="0">
            <a:spAutoFit/>
          </a:bodyPr>
          <a:lstStyle/>
          <a:p>
            <a:r>
              <a:rPr kumimoji="1" lang="ja-JP" altLang="en-US" dirty="0">
                <a:solidFill>
                  <a:srgbClr val="FF0000"/>
                </a:solidFill>
              </a:rPr>
              <a:t>どの機能を使用するか？</a:t>
            </a:r>
            <a:endParaRPr kumimoji="1" lang="en-US" altLang="ja-JP" dirty="0">
              <a:solidFill>
                <a:srgbClr val="FF0000"/>
              </a:solidFill>
            </a:endParaRPr>
          </a:p>
          <a:p>
            <a:r>
              <a:rPr lang="ja-JP" altLang="en-US" dirty="0">
                <a:solidFill>
                  <a:srgbClr val="FF0000"/>
                </a:solidFill>
              </a:rPr>
              <a:t>全てチェックし、</a:t>
            </a:r>
            <a:r>
              <a:rPr lang="en-US" altLang="ja-JP" dirty="0">
                <a:solidFill>
                  <a:srgbClr val="FF0000"/>
                </a:solidFill>
              </a:rPr>
              <a:t>Continue</a:t>
            </a:r>
            <a:endParaRPr kumimoji="1" lang="ja-JP" altLang="en-US" dirty="0">
              <a:solidFill>
                <a:srgbClr val="FF0000"/>
              </a:solidFill>
            </a:endParaRPr>
          </a:p>
        </p:txBody>
      </p:sp>
    </p:spTree>
    <p:extLst>
      <p:ext uri="{BB962C8B-B14F-4D97-AF65-F5344CB8AC3E}">
        <p14:creationId xmlns:p14="http://schemas.microsoft.com/office/powerpoint/2010/main" val="2136607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58F44-548D-0F8F-E938-A829A2A46922}"/>
              </a:ext>
            </a:extLst>
          </p:cNvPr>
          <p:cNvSpPr>
            <a:spLocks noGrp="1"/>
          </p:cNvSpPr>
          <p:nvPr>
            <p:ph type="title"/>
          </p:nvPr>
        </p:nvSpPr>
        <p:spPr/>
        <p:txBody>
          <a:bodyPr/>
          <a:lstStyle/>
          <a:p>
            <a:endParaRPr kumimoji="1" lang="ja-JP" altLang="en-US"/>
          </a:p>
        </p:txBody>
      </p:sp>
      <p:pic>
        <p:nvPicPr>
          <p:cNvPr id="8194" name="Picture 2" descr="Githubのプラン選択画面">
            <a:extLst>
              <a:ext uri="{FF2B5EF4-FFF2-40B4-BE49-F238E27FC236}">
                <a16:creationId xmlns:a16="http://schemas.microsoft.com/office/drawing/2014/main" id="{91C8933B-8C5F-854C-35AA-DCD84F875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138" y="0"/>
            <a:ext cx="922813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8C3BE8A8-055E-72B3-5156-0598433A0362}"/>
              </a:ext>
            </a:extLst>
          </p:cNvPr>
          <p:cNvSpPr/>
          <p:nvPr/>
        </p:nvSpPr>
        <p:spPr>
          <a:xfrm>
            <a:off x="1612976" y="3130186"/>
            <a:ext cx="4310304" cy="37278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FEA2B4F8-D0ED-65EC-4A3E-0C11FA2FF71C}"/>
              </a:ext>
            </a:extLst>
          </p:cNvPr>
          <p:cNvSpPr txBox="1"/>
          <p:nvPr/>
        </p:nvSpPr>
        <p:spPr>
          <a:xfrm>
            <a:off x="2512357" y="1321356"/>
            <a:ext cx="2262158" cy="369332"/>
          </a:xfrm>
          <a:prstGeom prst="rect">
            <a:avLst/>
          </a:prstGeom>
          <a:solidFill>
            <a:schemeClr val="bg1"/>
          </a:solidFill>
        </p:spPr>
        <p:txBody>
          <a:bodyPr wrap="none" rtlCol="0">
            <a:spAutoFit/>
          </a:bodyPr>
          <a:lstStyle/>
          <a:p>
            <a:r>
              <a:rPr kumimoji="1" lang="ja-JP" altLang="en-US" dirty="0">
                <a:solidFill>
                  <a:srgbClr val="FF0000"/>
                </a:solidFill>
              </a:rPr>
              <a:t>フリープランを選択</a:t>
            </a:r>
          </a:p>
        </p:txBody>
      </p:sp>
    </p:spTree>
    <p:extLst>
      <p:ext uri="{BB962C8B-B14F-4D97-AF65-F5344CB8AC3E}">
        <p14:creationId xmlns:p14="http://schemas.microsoft.com/office/powerpoint/2010/main" val="93706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8FAE72BF-4A5D-9729-17E7-9C6DE839BD60}"/>
              </a:ext>
            </a:extLst>
          </p:cNvPr>
          <p:cNvGrpSpPr/>
          <p:nvPr/>
        </p:nvGrpSpPr>
        <p:grpSpPr>
          <a:xfrm>
            <a:off x="1219200" y="3779196"/>
            <a:ext cx="9753600" cy="3190875"/>
            <a:chOff x="1219200" y="3429000"/>
            <a:chExt cx="9753600" cy="3190875"/>
          </a:xfrm>
        </p:grpSpPr>
        <p:pic>
          <p:nvPicPr>
            <p:cNvPr id="1028" name="Picture 4">
              <a:extLst>
                <a:ext uri="{FF2B5EF4-FFF2-40B4-BE49-F238E27FC236}">
                  <a16:creationId xmlns:a16="http://schemas.microsoft.com/office/drawing/2014/main" id="{908F1874-6C84-977A-3D38-247EF2FBEE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429000"/>
              <a:ext cx="9753600" cy="319087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7F2BCA0A-6C55-B070-65F3-A302EBE4FC03}"/>
                </a:ext>
              </a:extLst>
            </p:cNvPr>
            <p:cNvSpPr txBox="1"/>
            <p:nvPr/>
          </p:nvSpPr>
          <p:spPr>
            <a:xfrm>
              <a:off x="1219200" y="4621694"/>
              <a:ext cx="1544012" cy="369332"/>
            </a:xfrm>
            <a:prstGeom prst="rect">
              <a:avLst/>
            </a:prstGeom>
            <a:noFill/>
          </p:spPr>
          <p:txBody>
            <a:bodyPr wrap="none" rtlCol="0">
              <a:spAutoFit/>
            </a:bodyPr>
            <a:lstStyle/>
            <a:p>
              <a:r>
                <a:rPr lang="ja-JP" altLang="en-US" sz="1800" b="1" i="0" dirty="0">
                  <a:solidFill>
                    <a:srgbClr val="373845"/>
                  </a:solidFill>
                  <a:effectLst/>
                  <a:latin typeface="Arial" panose="020B0604020202020204" pitchFamily="34" charset="0"/>
                </a:rPr>
                <a:t>報告書</a:t>
              </a:r>
              <a:r>
                <a:rPr lang="en-US" altLang="ja-JP" sz="1800" b="1" i="0" dirty="0">
                  <a:solidFill>
                    <a:srgbClr val="373845"/>
                  </a:solidFill>
                  <a:effectLst/>
                  <a:latin typeface="Arial" panose="020B0604020202020204" pitchFamily="34" charset="0"/>
                </a:rPr>
                <a:t>. docx</a:t>
              </a:r>
              <a:endParaRPr kumimoji="1" lang="ja-JP" altLang="en-US" b="1" dirty="0"/>
            </a:p>
          </p:txBody>
        </p:sp>
      </p:grpSp>
      <p:sp>
        <p:nvSpPr>
          <p:cNvPr id="2" name="タイトル 1">
            <a:extLst>
              <a:ext uri="{FF2B5EF4-FFF2-40B4-BE49-F238E27FC236}">
                <a16:creationId xmlns:a16="http://schemas.microsoft.com/office/drawing/2014/main" id="{E5C66A40-4839-E92D-1E42-E01E65CF0724}"/>
              </a:ext>
            </a:extLst>
          </p:cNvPr>
          <p:cNvSpPr>
            <a:spLocks noGrp="1"/>
          </p:cNvSpPr>
          <p:nvPr>
            <p:ph type="title"/>
          </p:nvPr>
        </p:nvSpPr>
        <p:spPr>
          <a:xfrm>
            <a:off x="838200" y="674861"/>
            <a:ext cx="10515600" cy="706091"/>
          </a:xfrm>
        </p:spPr>
        <p:txBody>
          <a:bodyPr>
            <a:spAutoFit/>
          </a:bodyPr>
          <a:lstStyle/>
          <a:p>
            <a:r>
              <a:rPr lang="en-US" altLang="ja-JP" dirty="0"/>
              <a:t>Git</a:t>
            </a:r>
            <a:r>
              <a:rPr lang="ja-JP" altLang="en-US" dirty="0"/>
              <a:t>概要</a:t>
            </a:r>
            <a:endParaRPr kumimoji="1" lang="ja-JP" altLang="en-US" dirty="0"/>
          </a:p>
        </p:txBody>
      </p:sp>
      <p:sp>
        <p:nvSpPr>
          <p:cNvPr id="3" name="コンテンツ プレースホルダー 2">
            <a:extLst>
              <a:ext uri="{FF2B5EF4-FFF2-40B4-BE49-F238E27FC236}">
                <a16:creationId xmlns:a16="http://schemas.microsoft.com/office/drawing/2014/main" id="{9698C69F-7CF1-F9B7-80E3-A455C3B8C199}"/>
              </a:ext>
            </a:extLst>
          </p:cNvPr>
          <p:cNvSpPr>
            <a:spLocks noGrp="1"/>
          </p:cNvSpPr>
          <p:nvPr>
            <p:ph idx="1"/>
          </p:nvPr>
        </p:nvSpPr>
        <p:spPr>
          <a:xfrm>
            <a:off x="838200" y="1368425"/>
            <a:ext cx="10515600" cy="3614323"/>
          </a:xfrm>
        </p:spPr>
        <p:txBody>
          <a:bodyPr wrap="square">
            <a:spAutoFit/>
          </a:bodyPr>
          <a:lstStyle/>
          <a:p>
            <a:r>
              <a:rPr lang="ja-JP" altLang="en-US" sz="2400" b="0" i="0" dirty="0">
                <a:solidFill>
                  <a:srgbClr val="373845"/>
                </a:solidFill>
                <a:effectLst/>
                <a:latin typeface="Arial" panose="020B0604020202020204" pitchFamily="34" charset="0"/>
              </a:rPr>
              <a:t>分散型バージョン管理ツール</a:t>
            </a:r>
            <a:endParaRPr lang="en-US" altLang="ja-JP" sz="2400" b="0" i="0" dirty="0">
              <a:solidFill>
                <a:srgbClr val="373845"/>
              </a:solidFill>
              <a:effectLst/>
              <a:latin typeface="Arial" panose="020B0604020202020204" pitchFamily="34" charset="0"/>
            </a:endParaRPr>
          </a:p>
          <a:p>
            <a:r>
              <a:rPr lang="ja-JP" altLang="en-US" sz="2400" b="0" i="0" dirty="0">
                <a:solidFill>
                  <a:srgbClr val="373845"/>
                </a:solidFill>
                <a:effectLst/>
                <a:latin typeface="Arial" panose="020B0604020202020204" pitchFamily="34" charset="0"/>
              </a:rPr>
              <a:t>例として通常であれば「報告書</a:t>
            </a:r>
            <a:r>
              <a:rPr lang="en-US" altLang="ja-JP" sz="2400" b="0" i="0" dirty="0">
                <a:solidFill>
                  <a:srgbClr val="373845"/>
                </a:solidFill>
                <a:effectLst/>
                <a:latin typeface="Arial" panose="020B0604020202020204" pitchFamily="34" charset="0"/>
              </a:rPr>
              <a:t>_</a:t>
            </a:r>
            <a:r>
              <a:rPr lang="en-US" altLang="ja-JP" sz="2400" dirty="0">
                <a:solidFill>
                  <a:srgbClr val="373845"/>
                </a:solidFill>
                <a:latin typeface="Arial" panose="020B0604020202020204" pitchFamily="34" charset="0"/>
              </a:rPr>
              <a:t>2023xxxx</a:t>
            </a:r>
            <a:r>
              <a:rPr lang="en-US" altLang="ja-JP" sz="2400" b="0" i="0" dirty="0">
                <a:solidFill>
                  <a:srgbClr val="373845"/>
                </a:solidFill>
                <a:effectLst/>
                <a:latin typeface="Arial" panose="020B0604020202020204" pitchFamily="34" charset="0"/>
              </a:rPr>
              <a:t>. docx</a:t>
            </a:r>
            <a:r>
              <a:rPr lang="ja-JP" altLang="en-US" sz="2400" b="0" i="0" dirty="0">
                <a:solidFill>
                  <a:srgbClr val="373845"/>
                </a:solidFill>
                <a:effectLst/>
                <a:latin typeface="Arial" panose="020B0604020202020204" pitchFamily="34" charset="0"/>
              </a:rPr>
              <a:t>」のように</a:t>
            </a:r>
            <a:r>
              <a:rPr lang="ja-JP" altLang="en-US" sz="2400" dirty="0">
                <a:solidFill>
                  <a:srgbClr val="373845"/>
                </a:solidFill>
                <a:latin typeface="Arial" panose="020B0604020202020204" pitchFamily="34" charset="0"/>
              </a:rPr>
              <a:t>作成日ごとに保存する</a:t>
            </a:r>
            <a:endParaRPr lang="en-US" altLang="ja-JP" sz="2400" dirty="0">
              <a:solidFill>
                <a:srgbClr val="373845"/>
              </a:solidFill>
              <a:latin typeface="Arial" panose="020B0604020202020204" pitchFamily="34" charset="0"/>
            </a:endParaRPr>
          </a:p>
          <a:p>
            <a:r>
              <a:rPr lang="ja-JP" altLang="en-US" sz="2400" dirty="0">
                <a:solidFill>
                  <a:srgbClr val="373845"/>
                </a:solidFill>
                <a:latin typeface="Arial" panose="020B0604020202020204" pitchFamily="34" charset="0"/>
              </a:rPr>
              <a:t>これをバージョン管理ツールで作成日ごとに</a:t>
            </a:r>
            <a:r>
              <a:rPr lang="ja-JP" altLang="en-US" sz="2400" b="0" i="0" dirty="0">
                <a:solidFill>
                  <a:srgbClr val="373845"/>
                </a:solidFill>
                <a:effectLst/>
                <a:latin typeface="Arial" panose="020B0604020202020204" pitchFamily="34" charset="0"/>
              </a:rPr>
              <a:t>「報告書</a:t>
            </a:r>
            <a:r>
              <a:rPr lang="en-US" altLang="ja-JP" sz="2400" b="0" i="0" dirty="0">
                <a:solidFill>
                  <a:srgbClr val="373845"/>
                </a:solidFill>
                <a:effectLst/>
                <a:latin typeface="Arial" panose="020B0604020202020204" pitchFamily="34" charset="0"/>
              </a:rPr>
              <a:t>. docx</a:t>
            </a:r>
            <a:r>
              <a:rPr lang="ja-JP" altLang="en-US" sz="2400" b="0" i="0" dirty="0">
                <a:solidFill>
                  <a:srgbClr val="373845"/>
                </a:solidFill>
                <a:effectLst/>
                <a:latin typeface="Arial" panose="020B0604020202020204" pitchFamily="34" charset="0"/>
              </a:rPr>
              <a:t>」を変更し、コミットすると見た目は「報告書</a:t>
            </a:r>
            <a:r>
              <a:rPr lang="en-US" altLang="ja-JP" sz="2400" b="0" i="0" dirty="0">
                <a:solidFill>
                  <a:srgbClr val="373845"/>
                </a:solidFill>
                <a:effectLst/>
                <a:latin typeface="Arial" panose="020B0604020202020204" pitchFamily="34" charset="0"/>
              </a:rPr>
              <a:t>. docx</a:t>
            </a:r>
            <a:r>
              <a:rPr lang="ja-JP" altLang="en-US" sz="2400" b="0" i="0" dirty="0">
                <a:solidFill>
                  <a:srgbClr val="373845"/>
                </a:solidFill>
                <a:effectLst/>
                <a:latin typeface="Arial" panose="020B0604020202020204" pitchFamily="34" charset="0"/>
              </a:rPr>
              <a:t>」のみになるが、</a:t>
            </a:r>
            <a:endParaRPr lang="en-US" altLang="ja-JP" sz="2400" b="0" i="0" dirty="0">
              <a:solidFill>
                <a:srgbClr val="373845"/>
              </a:solidFill>
              <a:effectLst/>
              <a:latin typeface="Arial" panose="020B0604020202020204" pitchFamily="34" charset="0"/>
            </a:endParaRPr>
          </a:p>
          <a:p>
            <a:pPr marL="0" indent="0">
              <a:buNone/>
            </a:pPr>
            <a:r>
              <a:rPr lang="ja-JP" altLang="en-US" sz="2400" dirty="0">
                <a:solidFill>
                  <a:srgbClr val="373845"/>
                </a:solidFill>
                <a:latin typeface="Arial" panose="020B0604020202020204" pitchFamily="34" charset="0"/>
              </a:rPr>
              <a:t>　</a:t>
            </a:r>
            <a:r>
              <a:rPr lang="ja-JP" altLang="en-US" sz="2400" b="0" i="0" dirty="0">
                <a:solidFill>
                  <a:srgbClr val="373845"/>
                </a:solidFill>
                <a:effectLst/>
                <a:latin typeface="Arial" panose="020B0604020202020204" pitchFamily="34" charset="0"/>
              </a:rPr>
              <a:t>中身はそれぞれコミットした時の内容が保存されている</a:t>
            </a:r>
            <a:endParaRPr lang="en-US" altLang="ja-JP" sz="2400" b="0" i="0" dirty="0">
              <a:solidFill>
                <a:srgbClr val="373845"/>
              </a:solidFill>
              <a:effectLst/>
              <a:latin typeface="Arial" panose="020B0604020202020204" pitchFamily="34" charset="0"/>
            </a:endParaRPr>
          </a:p>
          <a:p>
            <a:endParaRPr lang="en-US" altLang="ja-JP" sz="2400" b="0" i="0" dirty="0">
              <a:solidFill>
                <a:srgbClr val="373845"/>
              </a:solidFill>
              <a:effectLst/>
              <a:latin typeface="Arial" panose="020B0604020202020204" pitchFamily="34" charset="0"/>
            </a:endParaRPr>
          </a:p>
          <a:p>
            <a:pPr lvl="1"/>
            <a:r>
              <a:rPr lang="ja-JP" altLang="en-US" sz="2000" dirty="0">
                <a:solidFill>
                  <a:srgbClr val="373845"/>
                </a:solidFill>
                <a:latin typeface="Arial" panose="020B0604020202020204" pitchFamily="34" charset="0"/>
              </a:rPr>
              <a:t>例：コミット</a:t>
            </a:r>
            <a:r>
              <a:rPr lang="en-US" altLang="ja-JP" sz="2000" dirty="0">
                <a:solidFill>
                  <a:srgbClr val="373845"/>
                </a:solidFill>
                <a:latin typeface="Arial" panose="020B0604020202020204" pitchFamily="34" charset="0"/>
              </a:rPr>
              <a:t>A</a:t>
            </a:r>
            <a:r>
              <a:rPr lang="ja-JP" altLang="en-US" sz="2000" dirty="0">
                <a:solidFill>
                  <a:srgbClr val="373845"/>
                </a:solidFill>
                <a:latin typeface="Arial" panose="020B0604020202020204" pitchFamily="34" charset="0"/>
              </a:rPr>
              <a:t>：</a:t>
            </a:r>
            <a:r>
              <a:rPr lang="en-US" altLang="ja-JP" sz="2000" dirty="0">
                <a:solidFill>
                  <a:srgbClr val="373845"/>
                </a:solidFill>
                <a:latin typeface="Arial" panose="020B0604020202020204" pitchFamily="34" charset="0"/>
              </a:rPr>
              <a:t>20230101</a:t>
            </a:r>
            <a:r>
              <a:rPr lang="ja-JP" altLang="en-US" sz="2000" dirty="0">
                <a:solidFill>
                  <a:srgbClr val="373845"/>
                </a:solidFill>
                <a:latin typeface="Arial" panose="020B0604020202020204" pitchFamily="34" charset="0"/>
              </a:rPr>
              <a:t>作成、コミット</a:t>
            </a:r>
            <a:r>
              <a:rPr lang="en-US" altLang="ja-JP" sz="2000" dirty="0">
                <a:solidFill>
                  <a:srgbClr val="373845"/>
                </a:solidFill>
                <a:latin typeface="Arial" panose="020B0604020202020204" pitchFamily="34" charset="0"/>
              </a:rPr>
              <a:t>B</a:t>
            </a:r>
            <a:r>
              <a:rPr lang="ja-JP" altLang="en-US" sz="2000" dirty="0">
                <a:solidFill>
                  <a:srgbClr val="373845"/>
                </a:solidFill>
                <a:latin typeface="Arial" panose="020B0604020202020204" pitchFamily="34" charset="0"/>
              </a:rPr>
              <a:t>：</a:t>
            </a:r>
            <a:r>
              <a:rPr lang="en-US" altLang="ja-JP" sz="2000" dirty="0">
                <a:solidFill>
                  <a:srgbClr val="373845"/>
                </a:solidFill>
                <a:latin typeface="Arial" panose="020B0604020202020204" pitchFamily="34" charset="0"/>
              </a:rPr>
              <a:t>20230102</a:t>
            </a:r>
            <a:r>
              <a:rPr lang="ja-JP" altLang="en-US" sz="2000" dirty="0">
                <a:solidFill>
                  <a:srgbClr val="373845"/>
                </a:solidFill>
                <a:latin typeface="Arial" panose="020B0604020202020204" pitchFamily="34" charset="0"/>
              </a:rPr>
              <a:t>作成</a:t>
            </a:r>
            <a:endParaRPr lang="en-US" altLang="ja-JP" sz="2000" dirty="0">
              <a:solidFill>
                <a:srgbClr val="373845"/>
              </a:solidFill>
              <a:latin typeface="Arial" panose="020B0604020202020204" pitchFamily="34" charset="0"/>
            </a:endParaRPr>
          </a:p>
          <a:p>
            <a:pPr marL="457200" lvl="1" indent="0">
              <a:buNone/>
            </a:pPr>
            <a:r>
              <a:rPr lang="ja-JP" altLang="en-US" sz="2000" dirty="0">
                <a:solidFill>
                  <a:srgbClr val="373845"/>
                </a:solidFill>
                <a:latin typeface="Arial" panose="020B0604020202020204" pitchFamily="34" charset="0"/>
              </a:rPr>
              <a:t>　　　コミット</a:t>
            </a:r>
            <a:r>
              <a:rPr lang="en-US" altLang="ja-JP" sz="2000" dirty="0">
                <a:solidFill>
                  <a:srgbClr val="373845"/>
                </a:solidFill>
                <a:latin typeface="Arial" panose="020B0604020202020204" pitchFamily="34" charset="0"/>
              </a:rPr>
              <a:t>C</a:t>
            </a:r>
            <a:r>
              <a:rPr lang="ja-JP" altLang="en-US" sz="2000" dirty="0">
                <a:solidFill>
                  <a:srgbClr val="373845"/>
                </a:solidFill>
                <a:latin typeface="Arial" panose="020B0604020202020204" pitchFamily="34" charset="0"/>
              </a:rPr>
              <a:t>：</a:t>
            </a:r>
            <a:r>
              <a:rPr lang="en-US" altLang="ja-JP" sz="2000" dirty="0">
                <a:solidFill>
                  <a:srgbClr val="373845"/>
                </a:solidFill>
                <a:latin typeface="Arial" panose="020B0604020202020204" pitchFamily="34" charset="0"/>
              </a:rPr>
              <a:t>20230103</a:t>
            </a:r>
            <a:r>
              <a:rPr lang="ja-JP" altLang="en-US" sz="2000" dirty="0">
                <a:solidFill>
                  <a:srgbClr val="373845"/>
                </a:solidFill>
                <a:latin typeface="Arial" panose="020B0604020202020204" pitchFamily="34" charset="0"/>
              </a:rPr>
              <a:t>作成、コミット</a:t>
            </a:r>
            <a:r>
              <a:rPr lang="en-US" altLang="ja-JP" sz="2000" dirty="0">
                <a:solidFill>
                  <a:srgbClr val="373845"/>
                </a:solidFill>
                <a:latin typeface="Arial" panose="020B0604020202020204" pitchFamily="34" charset="0"/>
              </a:rPr>
              <a:t>D</a:t>
            </a:r>
            <a:r>
              <a:rPr lang="ja-JP" altLang="en-US" sz="2000" dirty="0">
                <a:solidFill>
                  <a:srgbClr val="373845"/>
                </a:solidFill>
                <a:latin typeface="Arial" panose="020B0604020202020204" pitchFamily="34" charset="0"/>
              </a:rPr>
              <a:t>：</a:t>
            </a:r>
            <a:r>
              <a:rPr lang="en-US" altLang="ja-JP" sz="2000" dirty="0">
                <a:solidFill>
                  <a:srgbClr val="373845"/>
                </a:solidFill>
                <a:latin typeface="Arial" panose="020B0604020202020204" pitchFamily="34" charset="0"/>
              </a:rPr>
              <a:t>20230105</a:t>
            </a:r>
            <a:r>
              <a:rPr lang="ja-JP" altLang="en-US" sz="2000" dirty="0">
                <a:solidFill>
                  <a:srgbClr val="373845"/>
                </a:solidFill>
                <a:latin typeface="Arial" panose="020B0604020202020204" pitchFamily="34" charset="0"/>
              </a:rPr>
              <a:t>作成</a:t>
            </a:r>
            <a:endParaRPr lang="en-US" altLang="ja-JP" sz="2000" b="0" i="0" dirty="0">
              <a:solidFill>
                <a:srgbClr val="373845"/>
              </a:solidFill>
              <a:effectLst/>
              <a:latin typeface="Arial" panose="020B0604020202020204" pitchFamily="34" charset="0"/>
            </a:endParaRPr>
          </a:p>
        </p:txBody>
      </p:sp>
    </p:spTree>
    <p:extLst>
      <p:ext uri="{BB962C8B-B14F-4D97-AF65-F5344CB8AC3E}">
        <p14:creationId xmlns:p14="http://schemas.microsoft.com/office/powerpoint/2010/main" val="2670567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D4D89B-F360-9769-A47A-840FE9574E38}"/>
              </a:ext>
            </a:extLst>
          </p:cNvPr>
          <p:cNvSpPr>
            <a:spLocks noGrp="1"/>
          </p:cNvSpPr>
          <p:nvPr>
            <p:ph type="title"/>
          </p:nvPr>
        </p:nvSpPr>
        <p:spPr/>
        <p:txBody>
          <a:bodyPr/>
          <a:lstStyle/>
          <a:p>
            <a:endParaRPr kumimoji="1" lang="ja-JP" altLang="en-US"/>
          </a:p>
        </p:txBody>
      </p:sp>
      <p:pic>
        <p:nvPicPr>
          <p:cNvPr id="3" name="図 2">
            <a:extLst>
              <a:ext uri="{FF2B5EF4-FFF2-40B4-BE49-F238E27FC236}">
                <a16:creationId xmlns:a16="http://schemas.microsoft.com/office/drawing/2014/main" id="{0EA41779-1385-0B6C-F7C1-661D1AD288C5}"/>
              </a:ext>
            </a:extLst>
          </p:cNvPr>
          <p:cNvPicPr>
            <a:picLocks noChangeAspect="1"/>
          </p:cNvPicPr>
          <p:nvPr/>
        </p:nvPicPr>
        <p:blipFill>
          <a:blip r:embed="rId2"/>
          <a:stretch>
            <a:fillRect/>
          </a:stretch>
        </p:blipFill>
        <p:spPr>
          <a:xfrm>
            <a:off x="516135" y="104125"/>
            <a:ext cx="11159729" cy="6649750"/>
          </a:xfrm>
          <a:prstGeom prst="rect">
            <a:avLst/>
          </a:prstGeom>
        </p:spPr>
      </p:pic>
      <p:sp>
        <p:nvSpPr>
          <p:cNvPr id="4" name="テキスト ボックス 3">
            <a:extLst>
              <a:ext uri="{FF2B5EF4-FFF2-40B4-BE49-F238E27FC236}">
                <a16:creationId xmlns:a16="http://schemas.microsoft.com/office/drawing/2014/main" id="{DF95B78F-6EFD-9D3F-E754-CF704A6D531A}"/>
              </a:ext>
            </a:extLst>
          </p:cNvPr>
          <p:cNvSpPr txBox="1"/>
          <p:nvPr/>
        </p:nvSpPr>
        <p:spPr>
          <a:xfrm>
            <a:off x="3620364" y="743426"/>
            <a:ext cx="5262979" cy="369332"/>
          </a:xfrm>
          <a:prstGeom prst="rect">
            <a:avLst/>
          </a:prstGeom>
          <a:solidFill>
            <a:schemeClr val="bg1"/>
          </a:solidFill>
        </p:spPr>
        <p:txBody>
          <a:bodyPr wrap="none" rtlCol="0">
            <a:spAutoFit/>
          </a:bodyPr>
          <a:lstStyle/>
          <a:p>
            <a:r>
              <a:rPr lang="ja-JP" altLang="en-US" b="0" i="0" dirty="0">
                <a:solidFill>
                  <a:srgbClr val="FF0000"/>
                </a:solidFill>
                <a:effectLst/>
                <a:latin typeface="Hiragino Kaku Gothic ProN"/>
              </a:rPr>
              <a:t>ダッシュボードが表示され</a:t>
            </a:r>
            <a:r>
              <a:rPr lang="ja-JP" altLang="en-US" dirty="0">
                <a:solidFill>
                  <a:srgbClr val="FF0000"/>
                </a:solidFill>
                <a:latin typeface="Hiragino Kaku Gothic ProN"/>
              </a:rPr>
              <a:t>、アカウント作成終了</a:t>
            </a:r>
            <a:endParaRPr lang="en-US" altLang="ja-JP" b="0" i="0" dirty="0">
              <a:solidFill>
                <a:srgbClr val="FF0000"/>
              </a:solidFill>
              <a:effectLst/>
              <a:latin typeface="Hiragino Kaku Gothic ProN"/>
            </a:endParaRPr>
          </a:p>
        </p:txBody>
      </p:sp>
    </p:spTree>
    <p:extLst>
      <p:ext uri="{BB962C8B-B14F-4D97-AF65-F5344CB8AC3E}">
        <p14:creationId xmlns:p14="http://schemas.microsoft.com/office/powerpoint/2010/main" val="2409787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F9852E-410A-CA8D-DB81-C4C2B103F54A}"/>
              </a:ext>
            </a:extLst>
          </p:cNvPr>
          <p:cNvSpPr>
            <a:spLocks noGrp="1"/>
          </p:cNvSpPr>
          <p:nvPr>
            <p:ph type="title"/>
          </p:nvPr>
        </p:nvSpPr>
        <p:spPr/>
        <p:txBody>
          <a:bodyPr/>
          <a:lstStyle/>
          <a:p>
            <a:endParaRPr kumimoji="1" lang="ja-JP" altLang="en-US"/>
          </a:p>
        </p:txBody>
      </p:sp>
      <p:pic>
        <p:nvPicPr>
          <p:cNvPr id="3" name="図 2">
            <a:extLst>
              <a:ext uri="{FF2B5EF4-FFF2-40B4-BE49-F238E27FC236}">
                <a16:creationId xmlns:a16="http://schemas.microsoft.com/office/drawing/2014/main" id="{8F657B3B-298A-6DAD-471A-5490BA4EF83D}"/>
              </a:ext>
            </a:extLst>
          </p:cNvPr>
          <p:cNvPicPr>
            <a:picLocks noChangeAspect="1"/>
          </p:cNvPicPr>
          <p:nvPr/>
        </p:nvPicPr>
        <p:blipFill>
          <a:blip r:embed="rId2"/>
          <a:stretch>
            <a:fillRect/>
          </a:stretch>
        </p:blipFill>
        <p:spPr>
          <a:xfrm>
            <a:off x="516135" y="104125"/>
            <a:ext cx="11159729" cy="6649750"/>
          </a:xfrm>
          <a:prstGeom prst="rect">
            <a:avLst/>
          </a:prstGeom>
        </p:spPr>
      </p:pic>
      <p:sp>
        <p:nvSpPr>
          <p:cNvPr id="4" name="正方形/長方形 3">
            <a:extLst>
              <a:ext uri="{FF2B5EF4-FFF2-40B4-BE49-F238E27FC236}">
                <a16:creationId xmlns:a16="http://schemas.microsoft.com/office/drawing/2014/main" id="{705CFCF9-A04E-0FC4-1E94-24C8751CCEFC}"/>
              </a:ext>
            </a:extLst>
          </p:cNvPr>
          <p:cNvSpPr/>
          <p:nvPr/>
        </p:nvSpPr>
        <p:spPr>
          <a:xfrm>
            <a:off x="838200" y="2683146"/>
            <a:ext cx="1701800" cy="3851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ECBD59F-0F1D-790C-4127-A8658DD1CCF2}"/>
              </a:ext>
            </a:extLst>
          </p:cNvPr>
          <p:cNvSpPr txBox="1"/>
          <p:nvPr/>
        </p:nvSpPr>
        <p:spPr>
          <a:xfrm>
            <a:off x="838200" y="2002251"/>
            <a:ext cx="1800493" cy="369332"/>
          </a:xfrm>
          <a:prstGeom prst="rect">
            <a:avLst/>
          </a:prstGeom>
          <a:solidFill>
            <a:schemeClr val="bg1"/>
          </a:solidFill>
        </p:spPr>
        <p:txBody>
          <a:bodyPr wrap="none" rtlCol="0">
            <a:spAutoFit/>
          </a:bodyPr>
          <a:lstStyle/>
          <a:p>
            <a:r>
              <a:rPr lang="ja-JP" altLang="en-US" b="0" i="0" dirty="0">
                <a:solidFill>
                  <a:srgbClr val="FF0000"/>
                </a:solidFill>
                <a:effectLst/>
                <a:latin typeface="Hiragino Kaku Gothic ProN"/>
              </a:rPr>
              <a:t>リポジトリ作成</a:t>
            </a:r>
            <a:endParaRPr lang="en-US" altLang="ja-JP" b="0" i="0" dirty="0">
              <a:solidFill>
                <a:srgbClr val="FF0000"/>
              </a:solidFill>
              <a:effectLst/>
              <a:latin typeface="Hiragino Kaku Gothic ProN"/>
            </a:endParaRPr>
          </a:p>
        </p:txBody>
      </p:sp>
    </p:spTree>
    <p:extLst>
      <p:ext uri="{BB962C8B-B14F-4D97-AF65-F5344CB8AC3E}">
        <p14:creationId xmlns:p14="http://schemas.microsoft.com/office/powerpoint/2010/main" val="2450336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A3937C-1A04-5C34-9C39-2D40539EBE9A}"/>
              </a:ext>
            </a:extLst>
          </p:cNvPr>
          <p:cNvSpPr>
            <a:spLocks noGrp="1"/>
          </p:cNvSpPr>
          <p:nvPr>
            <p:ph type="title"/>
          </p:nvPr>
        </p:nvSpPr>
        <p:spPr/>
        <p:txBody>
          <a:bodyPr/>
          <a:lstStyle/>
          <a:p>
            <a:endParaRPr kumimoji="1" lang="ja-JP" altLang="en-US"/>
          </a:p>
        </p:txBody>
      </p:sp>
      <p:pic>
        <p:nvPicPr>
          <p:cNvPr id="4" name="図 3">
            <a:extLst>
              <a:ext uri="{FF2B5EF4-FFF2-40B4-BE49-F238E27FC236}">
                <a16:creationId xmlns:a16="http://schemas.microsoft.com/office/drawing/2014/main" id="{B2C7D118-247C-5221-E71C-E5120338A9AF}"/>
              </a:ext>
            </a:extLst>
          </p:cNvPr>
          <p:cNvPicPr>
            <a:picLocks noChangeAspect="1"/>
          </p:cNvPicPr>
          <p:nvPr/>
        </p:nvPicPr>
        <p:blipFill>
          <a:blip r:embed="rId2"/>
          <a:stretch>
            <a:fillRect/>
          </a:stretch>
        </p:blipFill>
        <p:spPr>
          <a:xfrm>
            <a:off x="1159801" y="0"/>
            <a:ext cx="9872398" cy="6858000"/>
          </a:xfrm>
          <a:prstGeom prst="rect">
            <a:avLst/>
          </a:prstGeom>
        </p:spPr>
      </p:pic>
    </p:spTree>
    <p:extLst>
      <p:ext uri="{BB962C8B-B14F-4D97-AF65-F5344CB8AC3E}">
        <p14:creationId xmlns:p14="http://schemas.microsoft.com/office/powerpoint/2010/main" val="735672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18A960-B54A-269A-6E14-3F1407369761}"/>
              </a:ext>
            </a:extLst>
          </p:cNvPr>
          <p:cNvSpPr>
            <a:spLocks noGrp="1"/>
          </p:cNvSpPr>
          <p:nvPr>
            <p:ph type="title"/>
          </p:nvPr>
        </p:nvSpPr>
        <p:spPr/>
        <p:txBody>
          <a:bodyPr/>
          <a:lstStyle/>
          <a:p>
            <a:endParaRPr kumimoji="1" lang="ja-JP" altLang="en-US"/>
          </a:p>
        </p:txBody>
      </p:sp>
      <p:pic>
        <p:nvPicPr>
          <p:cNvPr id="3" name="図 2">
            <a:extLst>
              <a:ext uri="{FF2B5EF4-FFF2-40B4-BE49-F238E27FC236}">
                <a16:creationId xmlns:a16="http://schemas.microsoft.com/office/drawing/2014/main" id="{3CEF485F-5727-9519-A417-4ED7859052B2}"/>
              </a:ext>
            </a:extLst>
          </p:cNvPr>
          <p:cNvPicPr>
            <a:picLocks noChangeAspect="1"/>
          </p:cNvPicPr>
          <p:nvPr/>
        </p:nvPicPr>
        <p:blipFill>
          <a:blip r:embed="rId2"/>
          <a:stretch>
            <a:fillRect/>
          </a:stretch>
        </p:blipFill>
        <p:spPr>
          <a:xfrm>
            <a:off x="1112389" y="0"/>
            <a:ext cx="9967222" cy="6858000"/>
          </a:xfrm>
          <a:prstGeom prst="rect">
            <a:avLst/>
          </a:prstGeom>
        </p:spPr>
      </p:pic>
    </p:spTree>
    <p:extLst>
      <p:ext uri="{BB962C8B-B14F-4D97-AF65-F5344CB8AC3E}">
        <p14:creationId xmlns:p14="http://schemas.microsoft.com/office/powerpoint/2010/main" val="1551731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5D807C-EBF6-52EE-1D99-69B359D037C1}"/>
              </a:ext>
            </a:extLst>
          </p:cNvPr>
          <p:cNvSpPr>
            <a:spLocks noGrp="1"/>
          </p:cNvSpPr>
          <p:nvPr>
            <p:ph type="title"/>
          </p:nvPr>
        </p:nvSpPr>
        <p:spPr/>
        <p:txBody>
          <a:bodyPr/>
          <a:lstStyle/>
          <a:p>
            <a:r>
              <a:rPr kumimoji="1" lang="en-US" altLang="ja-JP" dirty="0"/>
              <a:t>Git</a:t>
            </a:r>
            <a:r>
              <a:rPr kumimoji="1" lang="ja-JP" altLang="en-US" dirty="0"/>
              <a:t>の使用方法</a:t>
            </a:r>
          </a:p>
        </p:txBody>
      </p:sp>
      <p:sp>
        <p:nvSpPr>
          <p:cNvPr id="9" name="コンテンツ プレースホルダー 8">
            <a:extLst>
              <a:ext uri="{FF2B5EF4-FFF2-40B4-BE49-F238E27FC236}">
                <a16:creationId xmlns:a16="http://schemas.microsoft.com/office/drawing/2014/main" id="{60C7742A-2E90-1689-C7B2-97C6CB52152A}"/>
              </a:ext>
            </a:extLst>
          </p:cNvPr>
          <p:cNvSpPr>
            <a:spLocks noGrp="1"/>
          </p:cNvSpPr>
          <p:nvPr>
            <p:ph idx="1"/>
          </p:nvPr>
        </p:nvSpPr>
        <p:spPr/>
        <p:txBody>
          <a:bodyPr/>
          <a:lstStyle/>
          <a:p>
            <a:r>
              <a:rPr kumimoji="1" lang="ja-JP" altLang="en-US" dirty="0"/>
              <a:t>下記のコマンドを入力して初期設定を行う</a:t>
            </a:r>
          </a:p>
          <a:p>
            <a:endParaRPr lang="en-US" altLang="ja-JP" dirty="0"/>
          </a:p>
          <a:p>
            <a:endParaRPr lang="en-US" altLang="ja-JP" dirty="0"/>
          </a:p>
          <a:p>
            <a:endParaRPr lang="en-US" altLang="ja-JP" dirty="0"/>
          </a:p>
          <a:p>
            <a:r>
              <a:rPr lang="ja-JP" altLang="en-US" dirty="0"/>
              <a:t>作業用フォルダを作成し、「㏅</a:t>
            </a:r>
            <a:r>
              <a:rPr lang="en-US" altLang="ja-JP" dirty="0"/>
              <a:t>	xxx</a:t>
            </a:r>
            <a:r>
              <a:rPr lang="ja-JP" altLang="en-US" dirty="0"/>
              <a:t>」で作業用フォルダに移動</a:t>
            </a:r>
            <a:endParaRPr lang="en-US" altLang="ja-JP" dirty="0"/>
          </a:p>
          <a:p>
            <a:endParaRPr lang="en-US" altLang="ja-JP" dirty="0"/>
          </a:p>
          <a:p>
            <a:r>
              <a:rPr lang="ja-JP" altLang="en-US" dirty="0"/>
              <a:t>下記のコマンドを入力し、</a:t>
            </a:r>
            <a:r>
              <a:rPr lang="en-US" altLang="ja-JP" dirty="0"/>
              <a:t>Git</a:t>
            </a:r>
            <a:r>
              <a:rPr lang="ja-JP" altLang="en-US" dirty="0"/>
              <a:t>リポジトリの初期化を行う</a:t>
            </a:r>
            <a:endParaRPr lang="en-US" altLang="ja-JP" dirty="0"/>
          </a:p>
          <a:p>
            <a:pPr lvl="1"/>
            <a:r>
              <a:rPr lang="ja-JP" altLang="en-US" dirty="0"/>
              <a:t>これにより</a:t>
            </a:r>
            <a:r>
              <a:rPr lang="en-US" altLang="ja-JP" b="0" i="0" dirty="0">
                <a:solidFill>
                  <a:srgbClr val="333333"/>
                </a:solidFill>
                <a:effectLst/>
                <a:latin typeface="Helvetica Neue"/>
              </a:rPr>
              <a:t>Git</a:t>
            </a:r>
            <a:r>
              <a:rPr lang="ja-JP" altLang="en-US" b="0" i="0" dirty="0">
                <a:solidFill>
                  <a:srgbClr val="333333"/>
                </a:solidFill>
                <a:effectLst/>
                <a:latin typeface="Helvetica Neue"/>
              </a:rPr>
              <a:t>によるバージョン管理ができるようになる</a:t>
            </a:r>
            <a:endParaRPr lang="ja-JP" altLang="en-US" dirty="0"/>
          </a:p>
        </p:txBody>
      </p:sp>
      <p:pic>
        <p:nvPicPr>
          <p:cNvPr id="4" name="図 3">
            <a:extLst>
              <a:ext uri="{FF2B5EF4-FFF2-40B4-BE49-F238E27FC236}">
                <a16:creationId xmlns:a16="http://schemas.microsoft.com/office/drawing/2014/main" id="{4BF7101E-AF04-B03A-D8F5-1C2713788D8A}"/>
              </a:ext>
            </a:extLst>
          </p:cNvPr>
          <p:cNvPicPr>
            <a:picLocks noChangeAspect="1"/>
          </p:cNvPicPr>
          <p:nvPr/>
        </p:nvPicPr>
        <p:blipFill>
          <a:blip r:embed="rId2"/>
          <a:stretch>
            <a:fillRect/>
          </a:stretch>
        </p:blipFill>
        <p:spPr>
          <a:xfrm>
            <a:off x="948689" y="2370137"/>
            <a:ext cx="10817431" cy="972503"/>
          </a:xfrm>
          <a:prstGeom prst="rect">
            <a:avLst/>
          </a:prstGeom>
        </p:spPr>
      </p:pic>
      <p:pic>
        <p:nvPicPr>
          <p:cNvPr id="6" name="図 5">
            <a:extLst>
              <a:ext uri="{FF2B5EF4-FFF2-40B4-BE49-F238E27FC236}">
                <a16:creationId xmlns:a16="http://schemas.microsoft.com/office/drawing/2014/main" id="{9BD705BF-E3A0-EF56-D9AE-50C8042EE083}"/>
              </a:ext>
            </a:extLst>
          </p:cNvPr>
          <p:cNvPicPr>
            <a:picLocks noChangeAspect="1"/>
          </p:cNvPicPr>
          <p:nvPr/>
        </p:nvPicPr>
        <p:blipFill>
          <a:blip r:embed="rId3"/>
          <a:stretch>
            <a:fillRect/>
          </a:stretch>
        </p:blipFill>
        <p:spPr>
          <a:xfrm>
            <a:off x="838200" y="5839863"/>
            <a:ext cx="10817431" cy="436400"/>
          </a:xfrm>
          <a:prstGeom prst="rect">
            <a:avLst/>
          </a:prstGeom>
        </p:spPr>
      </p:pic>
    </p:spTree>
    <p:extLst>
      <p:ext uri="{BB962C8B-B14F-4D97-AF65-F5344CB8AC3E}">
        <p14:creationId xmlns:p14="http://schemas.microsoft.com/office/powerpoint/2010/main" val="4048984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49635D-95DD-D487-CB27-9B96B8512138}"/>
              </a:ext>
            </a:extLst>
          </p:cNvPr>
          <p:cNvSpPr>
            <a:spLocks noGrp="1"/>
          </p:cNvSpPr>
          <p:nvPr>
            <p:ph type="title"/>
          </p:nvPr>
        </p:nvSpPr>
        <p:spPr/>
        <p:txBody>
          <a:bodyPr/>
          <a:lstStyle/>
          <a:p>
            <a:r>
              <a:rPr kumimoji="1" lang="ja-JP" altLang="en-US" dirty="0"/>
              <a:t>ファイルを管理対象に追加</a:t>
            </a:r>
          </a:p>
        </p:txBody>
      </p:sp>
      <p:sp>
        <p:nvSpPr>
          <p:cNvPr id="3" name="コンテンツ プレースホルダー 2">
            <a:extLst>
              <a:ext uri="{FF2B5EF4-FFF2-40B4-BE49-F238E27FC236}">
                <a16:creationId xmlns:a16="http://schemas.microsoft.com/office/drawing/2014/main" id="{886B9919-A343-97CA-A5E6-59DFCD1B9F21}"/>
              </a:ext>
            </a:extLst>
          </p:cNvPr>
          <p:cNvSpPr>
            <a:spLocks noGrp="1"/>
          </p:cNvSpPr>
          <p:nvPr>
            <p:ph idx="1"/>
          </p:nvPr>
        </p:nvSpPr>
        <p:spPr>
          <a:xfrm>
            <a:off x="838200" y="1561465"/>
            <a:ext cx="10515600" cy="4351338"/>
          </a:xfrm>
        </p:spPr>
        <p:txBody>
          <a:bodyPr>
            <a:normAutofit fontScale="92500" lnSpcReduction="10000"/>
          </a:bodyPr>
          <a:lstStyle/>
          <a:p>
            <a:r>
              <a:rPr kumimoji="1" lang="ja-JP" altLang="en-US" dirty="0"/>
              <a:t>「</a:t>
            </a:r>
            <a:r>
              <a:rPr kumimoji="1" lang="en-US" altLang="ja-JP" dirty="0">
                <a:solidFill>
                  <a:srgbClr val="FF0000"/>
                </a:solidFill>
              </a:rPr>
              <a:t>git add</a:t>
            </a:r>
            <a:r>
              <a:rPr lang="ja-JP" altLang="en-US" dirty="0">
                <a:solidFill>
                  <a:srgbClr val="FF0000"/>
                </a:solidFill>
              </a:rPr>
              <a:t> </a:t>
            </a:r>
            <a:r>
              <a:rPr lang="ja-JP" altLang="en-US" dirty="0">
                <a:solidFill>
                  <a:schemeClr val="accent1"/>
                </a:solidFill>
              </a:rPr>
              <a:t>ファイル名または</a:t>
            </a:r>
            <a:r>
              <a:rPr lang="en-US" altLang="ja-JP" dirty="0">
                <a:solidFill>
                  <a:schemeClr val="accent1"/>
                </a:solidFill>
              </a:rPr>
              <a:t>(.)</a:t>
            </a:r>
            <a:r>
              <a:rPr kumimoji="1" lang="ja-JP" altLang="en-US" dirty="0"/>
              <a:t>」コマンドを実行</a:t>
            </a:r>
            <a:endParaRPr kumimoji="1" lang="en-US" altLang="ja-JP" dirty="0"/>
          </a:p>
          <a:p>
            <a:pPr lvl="1"/>
            <a:r>
              <a:rPr kumimoji="1" lang="en-US" altLang="ja-JP" dirty="0"/>
              <a:t>(.)</a:t>
            </a:r>
            <a:r>
              <a:rPr kumimoji="1" lang="ja-JP" altLang="en-US" dirty="0"/>
              <a:t>で実行するとフォルダ内の</a:t>
            </a:r>
            <a:r>
              <a:rPr lang="ja-JP" altLang="en-US" dirty="0"/>
              <a:t>変更された</a:t>
            </a:r>
            <a:r>
              <a:rPr kumimoji="1" lang="ja-JP" altLang="en-US" dirty="0"/>
              <a:t>ファイル全てが対象になる</a:t>
            </a:r>
            <a:endParaRPr kumimoji="1" lang="en-US" altLang="ja-JP" dirty="0"/>
          </a:p>
          <a:p>
            <a:pPr lvl="1"/>
            <a:endParaRPr kumimoji="1" lang="en-US" altLang="ja-JP" dirty="0"/>
          </a:p>
          <a:p>
            <a:r>
              <a:rPr lang="ja-JP" altLang="en-US" dirty="0"/>
              <a:t>「</a:t>
            </a:r>
            <a:r>
              <a:rPr kumimoji="1" lang="en-US" altLang="ja-JP" dirty="0">
                <a:solidFill>
                  <a:srgbClr val="FF0000"/>
                </a:solidFill>
              </a:rPr>
              <a:t>git commit </a:t>
            </a:r>
            <a:r>
              <a:rPr kumimoji="1" lang="en-US" altLang="ja-JP" dirty="0"/>
              <a:t>–m “</a:t>
            </a:r>
            <a:r>
              <a:rPr kumimoji="1" lang="ja-JP" altLang="en-US" dirty="0">
                <a:solidFill>
                  <a:schemeClr val="accent1"/>
                </a:solidFill>
              </a:rPr>
              <a:t>コメント</a:t>
            </a:r>
            <a:r>
              <a:rPr kumimoji="1" lang="en-US" altLang="ja-JP" dirty="0"/>
              <a:t>”</a:t>
            </a:r>
            <a:r>
              <a:rPr kumimoji="1" lang="ja-JP" altLang="en-US" dirty="0"/>
              <a:t>」コマンドを実行</a:t>
            </a:r>
            <a:endParaRPr kumimoji="1" lang="en-US" altLang="ja-JP" dirty="0"/>
          </a:p>
          <a:p>
            <a:pPr lvl="1"/>
            <a:r>
              <a:rPr kumimoji="1" lang="en-US" altLang="ja-JP" dirty="0"/>
              <a:t>git add</a:t>
            </a:r>
            <a:r>
              <a:rPr kumimoji="1" lang="ja-JP" altLang="en-US" dirty="0"/>
              <a:t>で指定したファイルが</a:t>
            </a:r>
            <a:r>
              <a:rPr lang="en-US" altLang="ja-JP" b="0" i="0" dirty="0">
                <a:solidFill>
                  <a:srgbClr val="333333"/>
                </a:solidFill>
                <a:effectLst/>
                <a:latin typeface="Helvetica Neue"/>
              </a:rPr>
              <a:t>Git</a:t>
            </a:r>
            <a:r>
              <a:rPr lang="ja-JP" altLang="en-US" b="0" i="0" dirty="0">
                <a:solidFill>
                  <a:srgbClr val="333333"/>
                </a:solidFill>
                <a:effectLst/>
                <a:latin typeface="Helvetica Neue"/>
              </a:rPr>
              <a:t>の管理対象になる</a:t>
            </a:r>
            <a:endParaRPr lang="en-US" altLang="ja-JP" b="0" i="0" dirty="0">
              <a:solidFill>
                <a:srgbClr val="333333"/>
              </a:solidFill>
              <a:effectLst/>
              <a:latin typeface="Helvetica Neue"/>
            </a:endParaRPr>
          </a:p>
          <a:p>
            <a:endParaRPr kumimoji="1" lang="en-US" altLang="ja-JP" dirty="0">
              <a:solidFill>
                <a:srgbClr val="333333"/>
              </a:solidFill>
              <a:latin typeface="Helvetica Neue"/>
            </a:endParaRPr>
          </a:p>
          <a:p>
            <a:r>
              <a:rPr kumimoji="1" lang="ja-JP" altLang="en-US" dirty="0">
                <a:solidFill>
                  <a:srgbClr val="333333"/>
                </a:solidFill>
                <a:latin typeface="Helvetica Neue"/>
              </a:rPr>
              <a:t>変更ごとに「</a:t>
            </a:r>
            <a:r>
              <a:rPr kumimoji="1" lang="en-US" altLang="ja-JP" dirty="0"/>
              <a:t>git add</a:t>
            </a:r>
            <a:r>
              <a:rPr kumimoji="1" lang="ja-JP" altLang="en-US" dirty="0"/>
              <a:t>」と「</a:t>
            </a:r>
            <a:r>
              <a:rPr kumimoji="1" lang="en-US" altLang="ja-JP" dirty="0"/>
              <a:t> git commit </a:t>
            </a:r>
            <a:r>
              <a:rPr kumimoji="1" lang="ja-JP" altLang="en-US" dirty="0"/>
              <a:t>」を行うことで、その時のファイルごとに閲覧、変更差分、編集などが行える</a:t>
            </a:r>
            <a:r>
              <a:rPr lang="ja-JP" altLang="en-US" dirty="0"/>
              <a:t> </a:t>
            </a:r>
            <a:endParaRPr kumimoji="1" lang="en-US" altLang="ja-JP" dirty="0">
              <a:solidFill>
                <a:srgbClr val="333333"/>
              </a:solidFill>
              <a:latin typeface="Helvetica Neue"/>
            </a:endParaRPr>
          </a:p>
          <a:p>
            <a:pPr marL="0" indent="0">
              <a:buNone/>
            </a:pPr>
            <a:endParaRPr kumimoji="1" lang="en-US" altLang="ja-JP" dirty="0">
              <a:solidFill>
                <a:srgbClr val="333333"/>
              </a:solidFill>
              <a:latin typeface="Helvetica Neue"/>
            </a:endParaRPr>
          </a:p>
          <a:p>
            <a:r>
              <a:rPr lang="ja-JP" altLang="en-US" dirty="0">
                <a:solidFill>
                  <a:srgbClr val="333333"/>
                </a:solidFill>
                <a:latin typeface="Helvetica Neue"/>
              </a:rPr>
              <a:t>例：</a:t>
            </a:r>
            <a:r>
              <a:rPr lang="ja-JP" altLang="en-US" b="0" i="0" dirty="0">
                <a:solidFill>
                  <a:srgbClr val="333333"/>
                </a:solidFill>
                <a:effectLst/>
                <a:latin typeface="Helvetica Neue"/>
              </a:rPr>
              <a:t>作成した</a:t>
            </a:r>
            <a:r>
              <a:rPr lang="en-US" altLang="ja-JP" b="0" i="0" dirty="0">
                <a:solidFill>
                  <a:srgbClr val="333333"/>
                </a:solidFill>
                <a:effectLst/>
                <a:latin typeface="Helvetica Neue"/>
              </a:rPr>
              <a:t>README.md</a:t>
            </a:r>
            <a:r>
              <a:rPr lang="ja-JP" altLang="en-US" b="0" i="0" dirty="0">
                <a:solidFill>
                  <a:srgbClr val="333333"/>
                </a:solidFill>
                <a:effectLst/>
                <a:latin typeface="Helvetica Neue"/>
              </a:rPr>
              <a:t>というファイルを</a:t>
            </a:r>
            <a:r>
              <a:rPr lang="en-US" altLang="ja-JP" b="0" i="0" dirty="0">
                <a:solidFill>
                  <a:srgbClr val="333333"/>
                </a:solidFill>
                <a:effectLst/>
                <a:latin typeface="Helvetica Neue"/>
              </a:rPr>
              <a:t>Git</a:t>
            </a:r>
            <a:r>
              <a:rPr lang="ja-JP" altLang="en-US" b="0" i="0" dirty="0">
                <a:solidFill>
                  <a:srgbClr val="333333"/>
                </a:solidFill>
                <a:effectLst/>
                <a:latin typeface="Helvetica Neue"/>
              </a:rPr>
              <a:t>の管理対象に加えたことになる</a:t>
            </a:r>
            <a:endParaRPr kumimoji="1" lang="ja-JP" altLang="en-US" dirty="0"/>
          </a:p>
        </p:txBody>
      </p:sp>
      <p:pic>
        <p:nvPicPr>
          <p:cNvPr id="7" name="図 6">
            <a:extLst>
              <a:ext uri="{FF2B5EF4-FFF2-40B4-BE49-F238E27FC236}">
                <a16:creationId xmlns:a16="http://schemas.microsoft.com/office/drawing/2014/main" id="{0FDFFA2D-08E1-636A-5D40-33A752595EAD}"/>
              </a:ext>
            </a:extLst>
          </p:cNvPr>
          <p:cNvPicPr>
            <a:picLocks noChangeAspect="1"/>
          </p:cNvPicPr>
          <p:nvPr/>
        </p:nvPicPr>
        <p:blipFill>
          <a:blip r:embed="rId2"/>
          <a:stretch>
            <a:fillRect/>
          </a:stretch>
        </p:blipFill>
        <p:spPr>
          <a:xfrm>
            <a:off x="123824" y="5922168"/>
            <a:ext cx="11720831" cy="779464"/>
          </a:xfrm>
          <a:prstGeom prst="rect">
            <a:avLst/>
          </a:prstGeom>
        </p:spPr>
      </p:pic>
    </p:spTree>
    <p:extLst>
      <p:ext uri="{BB962C8B-B14F-4D97-AF65-F5344CB8AC3E}">
        <p14:creationId xmlns:p14="http://schemas.microsoft.com/office/powerpoint/2010/main" val="1108993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809C29-38B1-5FEC-C33E-7294E6FF06B7}"/>
              </a:ext>
            </a:extLst>
          </p:cNvPr>
          <p:cNvSpPr>
            <a:spLocks noGrp="1"/>
          </p:cNvSpPr>
          <p:nvPr>
            <p:ph type="title"/>
          </p:nvPr>
        </p:nvSpPr>
        <p:spPr/>
        <p:txBody>
          <a:bodyPr/>
          <a:lstStyle/>
          <a:p>
            <a:r>
              <a:rPr lang="ja-JP" altLang="en-US" b="1" i="0" dirty="0">
                <a:solidFill>
                  <a:srgbClr val="333333"/>
                </a:solidFill>
                <a:effectLst/>
                <a:latin typeface="Helvetica Neue"/>
              </a:rPr>
              <a:t>編集履歴の記録</a:t>
            </a:r>
            <a:endParaRPr kumimoji="1" lang="ja-JP" altLang="en-US" dirty="0"/>
          </a:p>
        </p:txBody>
      </p:sp>
      <p:sp>
        <p:nvSpPr>
          <p:cNvPr id="3" name="コンテンツ プレースホルダー 2">
            <a:extLst>
              <a:ext uri="{FF2B5EF4-FFF2-40B4-BE49-F238E27FC236}">
                <a16:creationId xmlns:a16="http://schemas.microsoft.com/office/drawing/2014/main" id="{549E042E-195B-3F82-D4FB-E7961E5B1565}"/>
              </a:ext>
            </a:extLst>
          </p:cNvPr>
          <p:cNvSpPr>
            <a:spLocks noGrp="1"/>
          </p:cNvSpPr>
          <p:nvPr>
            <p:ph idx="1"/>
          </p:nvPr>
        </p:nvSpPr>
        <p:spPr/>
        <p:txBody>
          <a:bodyPr/>
          <a:lstStyle/>
          <a:p>
            <a:r>
              <a:rPr kumimoji="1" lang="en-US" altLang="ja-JP" dirty="0"/>
              <a:t>git status</a:t>
            </a:r>
            <a:r>
              <a:rPr kumimoji="1" lang="ja-JP" altLang="en-US" dirty="0"/>
              <a:t>コマンドを打つと、一つ前のコミットで記録されたバージョンから差分のあるファイルを確認できる</a:t>
            </a:r>
          </a:p>
        </p:txBody>
      </p:sp>
      <p:pic>
        <p:nvPicPr>
          <p:cNvPr id="14338" name="Picture 2">
            <a:extLst>
              <a:ext uri="{FF2B5EF4-FFF2-40B4-BE49-F238E27FC236}">
                <a16:creationId xmlns:a16="http://schemas.microsoft.com/office/drawing/2014/main" id="{B520C0ED-6CA9-1787-F876-84FC0432D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 y="3073083"/>
            <a:ext cx="5715000" cy="29718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1C80F6A-BC83-D7D6-0FDF-FCD515DC7920}"/>
              </a:ext>
            </a:extLst>
          </p:cNvPr>
          <p:cNvSpPr txBox="1"/>
          <p:nvPr/>
        </p:nvSpPr>
        <p:spPr>
          <a:xfrm>
            <a:off x="6096000" y="3300077"/>
            <a:ext cx="4674365" cy="584775"/>
          </a:xfrm>
          <a:prstGeom prst="rect">
            <a:avLst/>
          </a:prstGeom>
          <a:noFill/>
          <a:ln>
            <a:solidFill>
              <a:schemeClr val="tx1"/>
            </a:solidFill>
          </a:ln>
        </p:spPr>
        <p:txBody>
          <a:bodyPr wrap="square" rtlCol="0">
            <a:spAutoFit/>
          </a:bodyPr>
          <a:lstStyle/>
          <a:p>
            <a:r>
              <a:rPr kumimoji="1" lang="ja-JP" altLang="en-US" sz="1600" dirty="0"/>
              <a:t>・次回コミットの対象に含まれているファイル</a:t>
            </a:r>
          </a:p>
          <a:p>
            <a:r>
              <a:rPr kumimoji="1" lang="ja-JP" altLang="en-US" sz="1600" dirty="0"/>
              <a:t>・変更後に</a:t>
            </a:r>
            <a:r>
              <a:rPr kumimoji="1" lang="en-US" altLang="ja-JP" sz="1600" dirty="0"/>
              <a:t>git add</a:t>
            </a:r>
            <a:r>
              <a:rPr kumimoji="1" lang="ja-JP" altLang="en-US" sz="1600" dirty="0"/>
              <a:t>したファイル</a:t>
            </a:r>
          </a:p>
        </p:txBody>
      </p:sp>
      <p:sp>
        <p:nvSpPr>
          <p:cNvPr id="6" name="テキスト ボックス 5">
            <a:extLst>
              <a:ext uri="{FF2B5EF4-FFF2-40B4-BE49-F238E27FC236}">
                <a16:creationId xmlns:a16="http://schemas.microsoft.com/office/drawing/2014/main" id="{452E41BC-4E58-9B3B-67B4-0BF34B91417F}"/>
              </a:ext>
            </a:extLst>
          </p:cNvPr>
          <p:cNvSpPr txBox="1"/>
          <p:nvPr/>
        </p:nvSpPr>
        <p:spPr>
          <a:xfrm>
            <a:off x="6096000" y="4332984"/>
            <a:ext cx="5765800" cy="861774"/>
          </a:xfrm>
          <a:prstGeom prst="rect">
            <a:avLst/>
          </a:prstGeom>
          <a:noFill/>
          <a:ln>
            <a:solidFill>
              <a:schemeClr val="tx1"/>
            </a:solidFill>
          </a:ln>
        </p:spPr>
        <p:txBody>
          <a:bodyPr wrap="square" rtlCol="0">
            <a:spAutoFit/>
          </a:bodyPr>
          <a:lstStyle/>
          <a:p>
            <a:r>
              <a:rPr kumimoji="1" lang="ja-JP" altLang="en-US" sz="1600" dirty="0"/>
              <a:t>・</a:t>
            </a:r>
            <a:r>
              <a:rPr kumimoji="1" lang="en-US" altLang="ja-JP" sz="1600" dirty="0"/>
              <a:t>Git</a:t>
            </a:r>
            <a:r>
              <a:rPr kumimoji="1" lang="ja-JP" altLang="en-US" sz="1600" dirty="0"/>
              <a:t>の管理下にあるファイルのうち、</a:t>
            </a:r>
            <a:endParaRPr kumimoji="1" lang="en-US" altLang="ja-JP" sz="1600" dirty="0"/>
          </a:p>
          <a:p>
            <a:r>
              <a:rPr lang="ja-JP" altLang="en-US" sz="1600" dirty="0"/>
              <a:t>　</a:t>
            </a:r>
            <a:r>
              <a:rPr kumimoji="1" lang="ja-JP" altLang="en-US" sz="1600" dirty="0"/>
              <a:t>差分はあるが次回コミット対象に含まれていないファイル</a:t>
            </a:r>
          </a:p>
          <a:p>
            <a:r>
              <a:rPr kumimoji="1" lang="ja-JP" altLang="en-US" sz="1600" dirty="0"/>
              <a:t>・変更後に</a:t>
            </a:r>
            <a:r>
              <a:rPr kumimoji="1" lang="en-US" altLang="ja-JP" sz="1600" dirty="0"/>
              <a:t>git add</a:t>
            </a:r>
            <a:r>
              <a:rPr kumimoji="1" lang="ja-JP" altLang="en-US" sz="1600" dirty="0"/>
              <a:t>していないファイル</a:t>
            </a:r>
          </a:p>
        </p:txBody>
      </p:sp>
      <p:sp>
        <p:nvSpPr>
          <p:cNvPr id="8" name="テキスト ボックス 7">
            <a:extLst>
              <a:ext uri="{FF2B5EF4-FFF2-40B4-BE49-F238E27FC236}">
                <a16:creationId xmlns:a16="http://schemas.microsoft.com/office/drawing/2014/main" id="{5D1FC46A-C026-6AE1-E786-64A01A61EC88}"/>
              </a:ext>
            </a:extLst>
          </p:cNvPr>
          <p:cNvSpPr txBox="1"/>
          <p:nvPr/>
        </p:nvSpPr>
        <p:spPr>
          <a:xfrm>
            <a:off x="6096000" y="5642890"/>
            <a:ext cx="4674365" cy="338554"/>
          </a:xfrm>
          <a:prstGeom prst="rect">
            <a:avLst/>
          </a:prstGeom>
          <a:noFill/>
          <a:ln>
            <a:solidFill>
              <a:schemeClr val="tx1"/>
            </a:solidFill>
          </a:ln>
        </p:spPr>
        <p:txBody>
          <a:bodyPr wrap="square" rtlCol="0">
            <a:spAutoFit/>
          </a:bodyPr>
          <a:lstStyle/>
          <a:p>
            <a:r>
              <a:rPr kumimoji="1" lang="ja-JP" altLang="en-US" sz="1600" dirty="0"/>
              <a:t>・</a:t>
            </a:r>
            <a:r>
              <a:rPr kumimoji="1" lang="en-US" altLang="ja-JP" sz="1600" dirty="0"/>
              <a:t>Git</a:t>
            </a:r>
            <a:r>
              <a:rPr kumimoji="1" lang="ja-JP" altLang="en-US" sz="1600" dirty="0"/>
              <a:t>の管理下にないファイル</a:t>
            </a:r>
          </a:p>
        </p:txBody>
      </p:sp>
      <p:sp>
        <p:nvSpPr>
          <p:cNvPr id="9" name="正方形/長方形 8">
            <a:extLst>
              <a:ext uri="{FF2B5EF4-FFF2-40B4-BE49-F238E27FC236}">
                <a16:creationId xmlns:a16="http://schemas.microsoft.com/office/drawing/2014/main" id="{3EAADE27-FAE0-B727-C62D-CB043A273D8D}"/>
              </a:ext>
            </a:extLst>
          </p:cNvPr>
          <p:cNvSpPr/>
          <p:nvPr/>
        </p:nvSpPr>
        <p:spPr>
          <a:xfrm>
            <a:off x="210870" y="3484185"/>
            <a:ext cx="3787190" cy="6610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0A879A1-94B0-8767-D42A-82EFC6EE0CF1}"/>
              </a:ext>
            </a:extLst>
          </p:cNvPr>
          <p:cNvSpPr/>
          <p:nvPr/>
        </p:nvSpPr>
        <p:spPr>
          <a:xfrm>
            <a:off x="210870" y="4272914"/>
            <a:ext cx="5090160" cy="9218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000BBED-1F03-7A36-6FCB-AF508D7059F7}"/>
              </a:ext>
            </a:extLst>
          </p:cNvPr>
          <p:cNvSpPr/>
          <p:nvPr/>
        </p:nvSpPr>
        <p:spPr>
          <a:xfrm>
            <a:off x="210870" y="5330505"/>
            <a:ext cx="4594810" cy="6610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40880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8AE111-7FC9-AA71-0A2F-8F372A9C0AE8}"/>
              </a:ext>
            </a:extLst>
          </p:cNvPr>
          <p:cNvSpPr>
            <a:spLocks noGrp="1"/>
          </p:cNvSpPr>
          <p:nvPr>
            <p:ph type="title"/>
          </p:nvPr>
        </p:nvSpPr>
        <p:spPr/>
        <p:txBody>
          <a:bodyPr/>
          <a:lstStyle/>
          <a:p>
            <a:r>
              <a:rPr kumimoji="1" lang="ja-JP" altLang="en-US" dirty="0"/>
              <a:t>１つ前のコミットとの差分を確認</a:t>
            </a:r>
          </a:p>
        </p:txBody>
      </p:sp>
      <p:sp>
        <p:nvSpPr>
          <p:cNvPr id="3" name="コンテンツ プレースホルダー 2">
            <a:extLst>
              <a:ext uri="{FF2B5EF4-FFF2-40B4-BE49-F238E27FC236}">
                <a16:creationId xmlns:a16="http://schemas.microsoft.com/office/drawing/2014/main" id="{457085BE-1B8D-E997-C5A3-AE9518C45596}"/>
              </a:ext>
            </a:extLst>
          </p:cNvPr>
          <p:cNvSpPr>
            <a:spLocks noGrp="1"/>
          </p:cNvSpPr>
          <p:nvPr>
            <p:ph idx="1"/>
          </p:nvPr>
        </p:nvSpPr>
        <p:spPr/>
        <p:txBody>
          <a:bodyPr/>
          <a:lstStyle/>
          <a:p>
            <a:r>
              <a:rPr kumimoji="1" lang="en-US" altLang="ja-JP" dirty="0">
                <a:solidFill>
                  <a:srgbClr val="FF0000"/>
                </a:solidFill>
              </a:rPr>
              <a:t>git diff</a:t>
            </a:r>
            <a:r>
              <a:rPr kumimoji="1" lang="ja-JP" altLang="en-US" dirty="0"/>
              <a:t>コマンドで変更の内容を見ることができる</a:t>
            </a:r>
            <a:endParaRPr kumimoji="1" lang="en-US" altLang="ja-JP" dirty="0"/>
          </a:p>
          <a:p>
            <a:pPr lvl="1"/>
            <a:r>
              <a:rPr kumimoji="1" lang="en-US" altLang="ja-JP" dirty="0"/>
              <a:t>git add</a:t>
            </a:r>
            <a:r>
              <a:rPr kumimoji="1" lang="ja-JP" altLang="en-US" dirty="0"/>
              <a:t>済みの</a:t>
            </a:r>
            <a:r>
              <a:rPr kumimoji="1" lang="en-US" altLang="ja-JP" dirty="0"/>
              <a:t>README.md</a:t>
            </a:r>
            <a:r>
              <a:rPr kumimoji="1" lang="ja-JP" altLang="en-US" dirty="0"/>
              <a:t>は</a:t>
            </a:r>
            <a:r>
              <a:rPr kumimoji="1" lang="en-US" altLang="ja-JP" dirty="0">
                <a:solidFill>
                  <a:srgbClr val="FF0000"/>
                </a:solidFill>
              </a:rPr>
              <a:t>--cached</a:t>
            </a:r>
            <a:r>
              <a:rPr kumimoji="1" lang="ja-JP" altLang="en-US" dirty="0"/>
              <a:t>オプションが必要</a:t>
            </a:r>
          </a:p>
        </p:txBody>
      </p:sp>
      <p:grpSp>
        <p:nvGrpSpPr>
          <p:cNvPr id="15" name="グループ化 14">
            <a:extLst>
              <a:ext uri="{FF2B5EF4-FFF2-40B4-BE49-F238E27FC236}">
                <a16:creationId xmlns:a16="http://schemas.microsoft.com/office/drawing/2014/main" id="{525F4406-3895-493D-E795-AB5FBE3283C1}"/>
              </a:ext>
            </a:extLst>
          </p:cNvPr>
          <p:cNvGrpSpPr/>
          <p:nvPr/>
        </p:nvGrpSpPr>
        <p:grpSpPr>
          <a:xfrm>
            <a:off x="3238500" y="2909888"/>
            <a:ext cx="5715000" cy="3267075"/>
            <a:chOff x="1064260" y="2909888"/>
            <a:chExt cx="5715000" cy="3267075"/>
          </a:xfrm>
        </p:grpSpPr>
        <p:pic>
          <p:nvPicPr>
            <p:cNvPr id="15363" name="Picture 3">
              <a:extLst>
                <a:ext uri="{FF2B5EF4-FFF2-40B4-BE49-F238E27FC236}">
                  <a16:creationId xmlns:a16="http://schemas.microsoft.com/office/drawing/2014/main" id="{DF6BD629-9C75-020F-BADD-DA35FE7C8E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260" y="2909888"/>
              <a:ext cx="5715000" cy="326707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793F2E71-E187-E6A1-4655-2CB02B5B531C}"/>
                </a:ext>
              </a:extLst>
            </p:cNvPr>
            <p:cNvSpPr/>
            <p:nvPr/>
          </p:nvSpPr>
          <p:spPr>
            <a:xfrm>
              <a:off x="1064260" y="4357945"/>
              <a:ext cx="1465580" cy="193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DEC155A9-74EA-ACA8-4488-BB111C036E25}"/>
                </a:ext>
              </a:extLst>
            </p:cNvPr>
            <p:cNvSpPr/>
            <p:nvPr/>
          </p:nvSpPr>
          <p:spPr>
            <a:xfrm>
              <a:off x="1064260" y="4154050"/>
              <a:ext cx="1465580" cy="193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52E303BC-04EC-4520-8595-3104C86CB5B1}"/>
                </a:ext>
              </a:extLst>
            </p:cNvPr>
            <p:cNvSpPr txBox="1"/>
            <p:nvPr/>
          </p:nvSpPr>
          <p:spPr>
            <a:xfrm>
              <a:off x="3840480" y="3666142"/>
              <a:ext cx="1889761" cy="338554"/>
            </a:xfrm>
            <a:prstGeom prst="rect">
              <a:avLst/>
            </a:prstGeom>
            <a:solidFill>
              <a:schemeClr val="bg1"/>
            </a:solidFill>
            <a:ln>
              <a:solidFill>
                <a:schemeClr val="tx1"/>
              </a:solidFill>
            </a:ln>
          </p:spPr>
          <p:txBody>
            <a:bodyPr wrap="square" rtlCol="0">
              <a:spAutoFit/>
            </a:bodyPr>
            <a:lstStyle/>
            <a:p>
              <a:r>
                <a:rPr kumimoji="1" lang="ja-JP" altLang="en-US" sz="1600" dirty="0"/>
                <a:t>削除された変更</a:t>
              </a:r>
            </a:p>
          </p:txBody>
        </p:sp>
        <p:sp>
          <p:nvSpPr>
            <p:cNvPr id="8" name="テキスト ボックス 7">
              <a:extLst>
                <a:ext uri="{FF2B5EF4-FFF2-40B4-BE49-F238E27FC236}">
                  <a16:creationId xmlns:a16="http://schemas.microsoft.com/office/drawing/2014/main" id="{C2FEE521-C9C7-6F6D-35D9-25D81ADC13C0}"/>
                </a:ext>
              </a:extLst>
            </p:cNvPr>
            <p:cNvSpPr txBox="1"/>
            <p:nvPr/>
          </p:nvSpPr>
          <p:spPr>
            <a:xfrm>
              <a:off x="3858261" y="4245270"/>
              <a:ext cx="1871980" cy="338554"/>
            </a:xfrm>
            <a:prstGeom prst="rect">
              <a:avLst/>
            </a:prstGeom>
            <a:solidFill>
              <a:schemeClr val="bg1"/>
            </a:solidFill>
            <a:ln>
              <a:solidFill>
                <a:schemeClr val="tx1"/>
              </a:solidFill>
            </a:ln>
          </p:spPr>
          <p:txBody>
            <a:bodyPr wrap="square" rtlCol="0">
              <a:spAutoFit/>
            </a:bodyPr>
            <a:lstStyle/>
            <a:p>
              <a:r>
                <a:rPr kumimoji="1" lang="ja-JP" altLang="en-US" sz="1600" dirty="0"/>
                <a:t>追加された変更</a:t>
              </a:r>
            </a:p>
          </p:txBody>
        </p:sp>
        <p:cxnSp>
          <p:nvCxnSpPr>
            <p:cNvPr id="9" name="直線矢印コネクタ 8">
              <a:extLst>
                <a:ext uri="{FF2B5EF4-FFF2-40B4-BE49-F238E27FC236}">
                  <a16:creationId xmlns:a16="http://schemas.microsoft.com/office/drawing/2014/main" id="{75D28B5C-1D3C-2D81-AC14-E5EEBC0FFBF7}"/>
                </a:ext>
              </a:extLst>
            </p:cNvPr>
            <p:cNvCxnSpPr>
              <a:cxnSpLocks/>
              <a:stCxn id="7" idx="1"/>
              <a:endCxn id="6" idx="3"/>
            </p:cNvCxnSpPr>
            <p:nvPr/>
          </p:nvCxnSpPr>
          <p:spPr>
            <a:xfrm flipH="1">
              <a:off x="2529840" y="3835419"/>
              <a:ext cx="1310640" cy="41549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直線矢印コネクタ 11">
              <a:extLst>
                <a:ext uri="{FF2B5EF4-FFF2-40B4-BE49-F238E27FC236}">
                  <a16:creationId xmlns:a16="http://schemas.microsoft.com/office/drawing/2014/main" id="{71A2B308-09A9-4B60-8DA5-F1C39CD19C36}"/>
                </a:ext>
              </a:extLst>
            </p:cNvPr>
            <p:cNvCxnSpPr>
              <a:cxnSpLocks/>
              <a:stCxn id="8" idx="1"/>
              <a:endCxn id="5" idx="3"/>
            </p:cNvCxnSpPr>
            <p:nvPr/>
          </p:nvCxnSpPr>
          <p:spPr>
            <a:xfrm flipH="1">
              <a:off x="2529840" y="4414547"/>
              <a:ext cx="1328421" cy="4026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989928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B3AE01-AF85-16C3-BA40-57AF19E9AB35}"/>
              </a:ext>
            </a:extLst>
          </p:cNvPr>
          <p:cNvSpPr>
            <a:spLocks noGrp="1"/>
          </p:cNvSpPr>
          <p:nvPr>
            <p:ph type="title"/>
          </p:nvPr>
        </p:nvSpPr>
        <p:spPr/>
        <p:txBody>
          <a:bodyPr/>
          <a:lstStyle/>
          <a:p>
            <a:pPr algn="l"/>
            <a:r>
              <a:rPr lang="ja-JP" altLang="en-US" b="1" i="0" dirty="0">
                <a:solidFill>
                  <a:srgbClr val="333333"/>
                </a:solidFill>
                <a:effectLst/>
                <a:latin typeface="Helvetica Neue"/>
              </a:rPr>
              <a:t>編集履歴の確認</a:t>
            </a:r>
          </a:p>
        </p:txBody>
      </p:sp>
      <p:sp>
        <p:nvSpPr>
          <p:cNvPr id="3" name="コンテンツ プレースホルダー 2">
            <a:extLst>
              <a:ext uri="{FF2B5EF4-FFF2-40B4-BE49-F238E27FC236}">
                <a16:creationId xmlns:a16="http://schemas.microsoft.com/office/drawing/2014/main" id="{2D497793-5264-64D1-12F1-9FF28C890116}"/>
              </a:ext>
            </a:extLst>
          </p:cNvPr>
          <p:cNvSpPr>
            <a:spLocks noGrp="1"/>
          </p:cNvSpPr>
          <p:nvPr>
            <p:ph sz="half" idx="1"/>
          </p:nvPr>
        </p:nvSpPr>
        <p:spPr/>
        <p:txBody>
          <a:bodyPr/>
          <a:lstStyle/>
          <a:p>
            <a:r>
              <a:rPr kumimoji="1" lang="ja-JP" altLang="en-US" dirty="0"/>
              <a:t>これまでのコミットした履歴は「</a:t>
            </a:r>
            <a:r>
              <a:rPr kumimoji="1" lang="en-US" altLang="ja-JP" dirty="0">
                <a:solidFill>
                  <a:srgbClr val="FF0000"/>
                </a:solidFill>
              </a:rPr>
              <a:t>git log</a:t>
            </a:r>
            <a:r>
              <a:rPr kumimoji="1" lang="ja-JP" altLang="en-US" dirty="0"/>
              <a:t>」を実行することで確認できる</a:t>
            </a:r>
            <a:endParaRPr kumimoji="1" lang="en-US" altLang="ja-JP" dirty="0"/>
          </a:p>
          <a:p>
            <a:endParaRPr kumimoji="1" lang="en-US" altLang="ja-JP" dirty="0"/>
          </a:p>
          <a:p>
            <a:r>
              <a:rPr kumimoji="1" lang="ja-JP" altLang="en-US" dirty="0"/>
              <a:t>黄字で表示されているのが</a:t>
            </a:r>
            <a:endParaRPr kumimoji="1" lang="en-US" altLang="ja-JP" dirty="0"/>
          </a:p>
          <a:p>
            <a:pPr marL="0" indent="0">
              <a:buNone/>
            </a:pPr>
            <a:r>
              <a:rPr kumimoji="1" lang="ja-JP" altLang="en-US" dirty="0">
                <a:solidFill>
                  <a:srgbClr val="FF0000"/>
                </a:solidFill>
              </a:rPr>
              <a:t>  コミットハッシュ</a:t>
            </a:r>
            <a:r>
              <a:rPr kumimoji="1" lang="ja-JP" altLang="en-US" dirty="0"/>
              <a:t>でコミットを識別するもの</a:t>
            </a:r>
          </a:p>
        </p:txBody>
      </p:sp>
      <p:sp>
        <p:nvSpPr>
          <p:cNvPr id="5" name="コンテンツ プレースホルダー 4">
            <a:extLst>
              <a:ext uri="{FF2B5EF4-FFF2-40B4-BE49-F238E27FC236}">
                <a16:creationId xmlns:a16="http://schemas.microsoft.com/office/drawing/2014/main" id="{088CE4F6-E59A-DBB8-8FD2-07072AE79EA2}"/>
              </a:ext>
            </a:extLst>
          </p:cNvPr>
          <p:cNvSpPr>
            <a:spLocks noGrp="1"/>
          </p:cNvSpPr>
          <p:nvPr>
            <p:ph sz="half" idx="2"/>
          </p:nvPr>
        </p:nvSpPr>
        <p:spPr/>
        <p:txBody>
          <a:bodyPr/>
          <a:lstStyle/>
          <a:p>
            <a:endParaRPr lang="ja-JP" altLang="en-US"/>
          </a:p>
        </p:txBody>
      </p:sp>
      <p:pic>
        <p:nvPicPr>
          <p:cNvPr id="11266" name="Picture 2">
            <a:extLst>
              <a:ext uri="{FF2B5EF4-FFF2-40B4-BE49-F238E27FC236}">
                <a16:creationId xmlns:a16="http://schemas.microsoft.com/office/drawing/2014/main" id="{A82B1307-9327-258E-D0B3-549F1385B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75753"/>
            <a:ext cx="5924305" cy="460121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53E1FD59-26D2-5964-EA6A-0EC5A00D952E}"/>
              </a:ext>
            </a:extLst>
          </p:cNvPr>
          <p:cNvSpPr/>
          <p:nvPr/>
        </p:nvSpPr>
        <p:spPr>
          <a:xfrm>
            <a:off x="6172200" y="2933043"/>
            <a:ext cx="3886200" cy="206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F97CB6DD-A33B-ECE1-2C20-B29395D508CA}"/>
              </a:ext>
            </a:extLst>
          </p:cNvPr>
          <p:cNvSpPr/>
          <p:nvPr/>
        </p:nvSpPr>
        <p:spPr>
          <a:xfrm>
            <a:off x="6172200" y="4050643"/>
            <a:ext cx="3886200" cy="206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EF7F21C-A9AA-C8A7-101F-2C94BCB3D29D}"/>
              </a:ext>
            </a:extLst>
          </p:cNvPr>
          <p:cNvSpPr/>
          <p:nvPr/>
        </p:nvSpPr>
        <p:spPr>
          <a:xfrm>
            <a:off x="6164580" y="5147923"/>
            <a:ext cx="3893820" cy="206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F3F7A4C-4E6E-0AB2-5E53-375458D06D67}"/>
              </a:ext>
            </a:extLst>
          </p:cNvPr>
          <p:cNvSpPr/>
          <p:nvPr/>
        </p:nvSpPr>
        <p:spPr>
          <a:xfrm>
            <a:off x="6172200" y="1825603"/>
            <a:ext cx="3886200" cy="206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0036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182616-1237-5BB4-4188-54129F7EC3C0}"/>
              </a:ext>
            </a:extLst>
          </p:cNvPr>
          <p:cNvSpPr>
            <a:spLocks noGrp="1"/>
          </p:cNvSpPr>
          <p:nvPr>
            <p:ph type="title"/>
          </p:nvPr>
        </p:nvSpPr>
        <p:spPr/>
        <p:txBody>
          <a:bodyPr>
            <a:normAutofit/>
          </a:bodyPr>
          <a:lstStyle/>
          <a:p>
            <a:r>
              <a:rPr kumimoji="1" lang="ja-JP" altLang="en-US" sz="4000" dirty="0"/>
              <a:t>履歴を遡って任意の時点にチェックアウト</a:t>
            </a:r>
          </a:p>
        </p:txBody>
      </p:sp>
      <p:sp>
        <p:nvSpPr>
          <p:cNvPr id="3" name="コンテンツ プレースホルダー 2">
            <a:extLst>
              <a:ext uri="{FF2B5EF4-FFF2-40B4-BE49-F238E27FC236}">
                <a16:creationId xmlns:a16="http://schemas.microsoft.com/office/drawing/2014/main" id="{A9B4A7B4-7441-5509-10FF-2D7E6F42B1B4}"/>
              </a:ext>
            </a:extLst>
          </p:cNvPr>
          <p:cNvSpPr>
            <a:spLocks noGrp="1"/>
          </p:cNvSpPr>
          <p:nvPr>
            <p:ph sz="half" idx="1"/>
          </p:nvPr>
        </p:nvSpPr>
        <p:spPr/>
        <p:txBody>
          <a:bodyPr/>
          <a:lstStyle/>
          <a:p>
            <a:r>
              <a:rPr lang="ja-JP" altLang="en-US" b="0" i="0" dirty="0">
                <a:solidFill>
                  <a:srgbClr val="333333"/>
                </a:solidFill>
                <a:effectLst/>
                <a:latin typeface="Helvetica Neue"/>
              </a:rPr>
              <a:t>履歴を遡って、特定のバージョン時点の状態にするにはチェックアウト機能を使用</a:t>
            </a:r>
            <a:endParaRPr lang="en-US" altLang="ja-JP" b="0" i="0" dirty="0">
              <a:solidFill>
                <a:srgbClr val="333333"/>
              </a:solidFill>
              <a:effectLst/>
              <a:latin typeface="Helvetica Neue"/>
            </a:endParaRPr>
          </a:p>
          <a:p>
            <a:endParaRPr kumimoji="1" lang="en-US" altLang="ja-JP" dirty="0">
              <a:solidFill>
                <a:srgbClr val="FF0000"/>
              </a:solidFill>
            </a:endParaRPr>
          </a:p>
          <a:p>
            <a:r>
              <a:rPr kumimoji="1" lang="en-US" altLang="ja-JP" dirty="0">
                <a:solidFill>
                  <a:srgbClr val="FF0000"/>
                </a:solidFill>
              </a:rPr>
              <a:t>HEAD</a:t>
            </a:r>
            <a:r>
              <a:rPr kumimoji="1" lang="ja-JP" altLang="en-US" dirty="0"/>
              <a:t>というのが現在参照しているコミット（バージョン）</a:t>
            </a:r>
            <a:endParaRPr kumimoji="1" lang="en-US" altLang="ja-JP" dirty="0"/>
          </a:p>
        </p:txBody>
      </p:sp>
      <p:sp>
        <p:nvSpPr>
          <p:cNvPr id="4" name="コンテンツ プレースホルダー 3">
            <a:extLst>
              <a:ext uri="{FF2B5EF4-FFF2-40B4-BE49-F238E27FC236}">
                <a16:creationId xmlns:a16="http://schemas.microsoft.com/office/drawing/2014/main" id="{F02AED50-FBDF-ED46-EAD3-6CF514076F0C}"/>
              </a:ext>
            </a:extLst>
          </p:cNvPr>
          <p:cNvSpPr>
            <a:spLocks noGrp="1"/>
          </p:cNvSpPr>
          <p:nvPr>
            <p:ph sz="half" idx="2"/>
          </p:nvPr>
        </p:nvSpPr>
        <p:spPr/>
        <p:txBody>
          <a:bodyPr/>
          <a:lstStyle/>
          <a:p>
            <a:endParaRPr lang="ja-JP" altLang="en-US"/>
          </a:p>
        </p:txBody>
      </p:sp>
      <p:pic>
        <p:nvPicPr>
          <p:cNvPr id="5" name="Picture 2">
            <a:extLst>
              <a:ext uri="{FF2B5EF4-FFF2-40B4-BE49-F238E27FC236}">
                <a16:creationId xmlns:a16="http://schemas.microsoft.com/office/drawing/2014/main" id="{037B1A88-02C9-1F92-1B7A-FC0202540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4100" y="1825625"/>
            <a:ext cx="5715000" cy="443865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1A1D7A3A-8DE4-B7CC-2D5F-F7C5C19F864D}"/>
              </a:ext>
            </a:extLst>
          </p:cNvPr>
          <p:cNvSpPr/>
          <p:nvPr/>
        </p:nvSpPr>
        <p:spPr>
          <a:xfrm>
            <a:off x="9959390" y="2013563"/>
            <a:ext cx="1125170" cy="3130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2760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B8A067-6C2E-4D33-66C2-DBA56D6046DD}"/>
              </a:ext>
            </a:extLst>
          </p:cNvPr>
          <p:cNvSpPr>
            <a:spLocks noGrp="1"/>
          </p:cNvSpPr>
          <p:nvPr>
            <p:ph type="title"/>
          </p:nvPr>
        </p:nvSpPr>
        <p:spPr/>
        <p:txBody>
          <a:bodyPr/>
          <a:lstStyle/>
          <a:p>
            <a:r>
              <a:rPr lang="en-US" altLang="ja-JP" dirty="0"/>
              <a:t>Git</a:t>
            </a:r>
            <a:r>
              <a:rPr lang="ja-JP" altLang="en-US" dirty="0"/>
              <a:t>概要</a:t>
            </a:r>
            <a:endParaRPr kumimoji="1" lang="ja-JP" altLang="en-US" dirty="0"/>
          </a:p>
        </p:txBody>
      </p:sp>
      <p:sp>
        <p:nvSpPr>
          <p:cNvPr id="3" name="コンテンツ プレースホルダー 2">
            <a:extLst>
              <a:ext uri="{FF2B5EF4-FFF2-40B4-BE49-F238E27FC236}">
                <a16:creationId xmlns:a16="http://schemas.microsoft.com/office/drawing/2014/main" id="{1D3C5085-8292-A73F-BC9E-7ADDFF473DB5}"/>
              </a:ext>
            </a:extLst>
          </p:cNvPr>
          <p:cNvSpPr>
            <a:spLocks noGrp="1"/>
          </p:cNvSpPr>
          <p:nvPr>
            <p:ph idx="1"/>
          </p:nvPr>
        </p:nvSpPr>
        <p:spPr/>
        <p:txBody>
          <a:bodyPr/>
          <a:lstStyle/>
          <a:p>
            <a:r>
              <a:rPr kumimoji="1" lang="ja-JP" altLang="en-US" dirty="0"/>
              <a:t>個人で管理するローカルリポジトリ</a:t>
            </a:r>
            <a:endParaRPr kumimoji="1" lang="en-US" altLang="ja-JP" dirty="0"/>
          </a:p>
          <a:p>
            <a:r>
              <a:rPr kumimoji="1" lang="ja-JP" altLang="en-US" dirty="0"/>
              <a:t>ネットワーク上で複数人で管理するリモートリポジトリ</a:t>
            </a:r>
          </a:p>
        </p:txBody>
      </p:sp>
      <p:pic>
        <p:nvPicPr>
          <p:cNvPr id="4" name="Picture 2" descr="リモートリポジトリとローカルリポジトリについて">
            <a:extLst>
              <a:ext uri="{FF2B5EF4-FFF2-40B4-BE49-F238E27FC236}">
                <a16:creationId xmlns:a16="http://schemas.microsoft.com/office/drawing/2014/main" id="{A5023970-5930-2788-77E0-6C7D68167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8961" y="3081591"/>
            <a:ext cx="5954078" cy="3411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063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F2FCA201-855C-BF55-D498-DFA20F361D6E}"/>
              </a:ext>
            </a:extLst>
          </p:cNvPr>
          <p:cNvSpPr>
            <a:spLocks noGrp="1"/>
          </p:cNvSpPr>
          <p:nvPr>
            <p:ph idx="1"/>
          </p:nvPr>
        </p:nvSpPr>
        <p:spPr>
          <a:xfrm>
            <a:off x="695960" y="372744"/>
            <a:ext cx="10515600" cy="6353175"/>
          </a:xfrm>
        </p:spPr>
        <p:txBody>
          <a:bodyPr/>
          <a:lstStyle/>
          <a:p>
            <a:r>
              <a:rPr lang="ja-JP" altLang="en-US" dirty="0"/>
              <a:t>該当の</a:t>
            </a:r>
            <a:r>
              <a:rPr lang="ja-JP" altLang="en-US" dirty="0">
                <a:solidFill>
                  <a:srgbClr val="FF0000"/>
                </a:solidFill>
              </a:rPr>
              <a:t>コミットハッシュ</a:t>
            </a:r>
            <a:r>
              <a:rPr lang="ja-JP" altLang="en-US" dirty="0"/>
              <a:t>を使い、「</a:t>
            </a:r>
            <a:r>
              <a:rPr lang="en-US" altLang="ja-JP" dirty="0">
                <a:solidFill>
                  <a:srgbClr val="FF0000"/>
                </a:solidFill>
              </a:rPr>
              <a:t>checkout</a:t>
            </a:r>
            <a:r>
              <a:rPr lang="ja-JP" altLang="en-US" dirty="0"/>
              <a:t>」というサブコマンドを使うことでそのコミットに移ることができる</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b="0" i="0" dirty="0">
                <a:solidFill>
                  <a:srgbClr val="333333"/>
                </a:solidFill>
                <a:effectLst/>
                <a:latin typeface="Helvetica Neue"/>
              </a:rPr>
              <a:t>元々の状態に戻すために以下のコマンドを実行</a:t>
            </a:r>
            <a:endParaRPr lang="ja-JP" altLang="en-US" dirty="0"/>
          </a:p>
        </p:txBody>
      </p:sp>
      <p:pic>
        <p:nvPicPr>
          <p:cNvPr id="7" name="図 6">
            <a:extLst>
              <a:ext uri="{FF2B5EF4-FFF2-40B4-BE49-F238E27FC236}">
                <a16:creationId xmlns:a16="http://schemas.microsoft.com/office/drawing/2014/main" id="{5B17B065-A49F-BC9A-9720-1EFABAF136FA}"/>
              </a:ext>
            </a:extLst>
          </p:cNvPr>
          <p:cNvPicPr>
            <a:picLocks noChangeAspect="1"/>
          </p:cNvPicPr>
          <p:nvPr/>
        </p:nvPicPr>
        <p:blipFill>
          <a:blip r:embed="rId2"/>
          <a:stretch>
            <a:fillRect/>
          </a:stretch>
        </p:blipFill>
        <p:spPr>
          <a:xfrm>
            <a:off x="2228850" y="1335088"/>
            <a:ext cx="7734300" cy="3686175"/>
          </a:xfrm>
          <a:prstGeom prst="rect">
            <a:avLst/>
          </a:prstGeom>
        </p:spPr>
      </p:pic>
      <p:pic>
        <p:nvPicPr>
          <p:cNvPr id="12" name="図 11">
            <a:extLst>
              <a:ext uri="{FF2B5EF4-FFF2-40B4-BE49-F238E27FC236}">
                <a16:creationId xmlns:a16="http://schemas.microsoft.com/office/drawing/2014/main" id="{FE01BD7C-56F0-99BB-8CE9-F3C15881C2EB}"/>
              </a:ext>
            </a:extLst>
          </p:cNvPr>
          <p:cNvPicPr>
            <a:picLocks noChangeAspect="1"/>
          </p:cNvPicPr>
          <p:nvPr/>
        </p:nvPicPr>
        <p:blipFill>
          <a:blip r:embed="rId3"/>
          <a:stretch>
            <a:fillRect/>
          </a:stretch>
        </p:blipFill>
        <p:spPr>
          <a:xfrm>
            <a:off x="2053272" y="6087745"/>
            <a:ext cx="7800975" cy="514350"/>
          </a:xfrm>
          <a:prstGeom prst="rect">
            <a:avLst/>
          </a:prstGeom>
        </p:spPr>
      </p:pic>
      <p:sp>
        <p:nvSpPr>
          <p:cNvPr id="13" name="正方形/長方形 12">
            <a:extLst>
              <a:ext uri="{FF2B5EF4-FFF2-40B4-BE49-F238E27FC236}">
                <a16:creationId xmlns:a16="http://schemas.microsoft.com/office/drawing/2014/main" id="{03A90966-4369-3817-ECBE-646163BE129C}"/>
              </a:ext>
            </a:extLst>
          </p:cNvPr>
          <p:cNvSpPr/>
          <p:nvPr/>
        </p:nvSpPr>
        <p:spPr>
          <a:xfrm>
            <a:off x="6372910" y="2054203"/>
            <a:ext cx="657810" cy="2825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B32D8F1-CBB8-8A5D-4D90-137BE589D3E9}"/>
              </a:ext>
            </a:extLst>
          </p:cNvPr>
          <p:cNvSpPr txBox="1"/>
          <p:nvPr/>
        </p:nvSpPr>
        <p:spPr>
          <a:xfrm>
            <a:off x="7551380" y="1997948"/>
            <a:ext cx="3877985" cy="369332"/>
          </a:xfrm>
          <a:prstGeom prst="rect">
            <a:avLst/>
          </a:prstGeom>
          <a:solidFill>
            <a:schemeClr val="bg1"/>
          </a:solidFill>
        </p:spPr>
        <p:txBody>
          <a:bodyPr wrap="none" rtlCol="0">
            <a:spAutoFit/>
          </a:bodyPr>
          <a:lstStyle/>
          <a:p>
            <a:r>
              <a:rPr kumimoji="1" lang="ja-JP" altLang="en-US" dirty="0"/>
              <a:t>参照先が移動していることがわかる</a:t>
            </a:r>
          </a:p>
        </p:txBody>
      </p:sp>
      <p:cxnSp>
        <p:nvCxnSpPr>
          <p:cNvPr id="15" name="直線矢印コネクタ 14">
            <a:extLst>
              <a:ext uri="{FF2B5EF4-FFF2-40B4-BE49-F238E27FC236}">
                <a16:creationId xmlns:a16="http://schemas.microsoft.com/office/drawing/2014/main" id="{FB9AFAFF-C55E-5339-770E-B5B45BF99A55}"/>
              </a:ext>
            </a:extLst>
          </p:cNvPr>
          <p:cNvCxnSpPr>
            <a:cxnSpLocks/>
            <a:stCxn id="14" idx="1"/>
            <a:endCxn id="13" idx="3"/>
          </p:cNvCxnSpPr>
          <p:nvPr/>
        </p:nvCxnSpPr>
        <p:spPr>
          <a:xfrm flipH="1">
            <a:off x="7030720" y="2182614"/>
            <a:ext cx="520660" cy="1288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8" name="正方形/長方形 17">
            <a:extLst>
              <a:ext uri="{FF2B5EF4-FFF2-40B4-BE49-F238E27FC236}">
                <a16:creationId xmlns:a16="http://schemas.microsoft.com/office/drawing/2014/main" id="{AFF440B1-A91F-BC0D-2038-74BD8BB69DEA}"/>
              </a:ext>
            </a:extLst>
          </p:cNvPr>
          <p:cNvSpPr/>
          <p:nvPr/>
        </p:nvSpPr>
        <p:spPr>
          <a:xfrm>
            <a:off x="2269490" y="4695735"/>
            <a:ext cx="1215390" cy="2470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C70431E7-91C8-4E8B-A1F2-14B786516113}"/>
              </a:ext>
            </a:extLst>
          </p:cNvPr>
          <p:cNvSpPr txBox="1"/>
          <p:nvPr/>
        </p:nvSpPr>
        <p:spPr>
          <a:xfrm>
            <a:off x="5793700" y="4553154"/>
            <a:ext cx="5262979" cy="369332"/>
          </a:xfrm>
          <a:prstGeom prst="rect">
            <a:avLst/>
          </a:prstGeom>
          <a:solidFill>
            <a:schemeClr val="bg1"/>
          </a:solidFill>
        </p:spPr>
        <p:txBody>
          <a:bodyPr wrap="none" rtlCol="0">
            <a:spAutoFit/>
          </a:bodyPr>
          <a:lstStyle/>
          <a:p>
            <a:r>
              <a:rPr kumimoji="1" lang="ja-JP" altLang="en-US" dirty="0"/>
              <a:t>ファイル内容が変更前になっていることがわかる</a:t>
            </a:r>
          </a:p>
        </p:txBody>
      </p:sp>
      <p:cxnSp>
        <p:nvCxnSpPr>
          <p:cNvPr id="20" name="直線矢印コネクタ 19">
            <a:extLst>
              <a:ext uri="{FF2B5EF4-FFF2-40B4-BE49-F238E27FC236}">
                <a16:creationId xmlns:a16="http://schemas.microsoft.com/office/drawing/2014/main" id="{AAD6F58F-39D0-5FDC-5437-292BC1D923BB}"/>
              </a:ext>
            </a:extLst>
          </p:cNvPr>
          <p:cNvCxnSpPr>
            <a:cxnSpLocks/>
            <a:stCxn id="19" idx="1"/>
            <a:endCxn id="18" idx="3"/>
          </p:cNvCxnSpPr>
          <p:nvPr/>
        </p:nvCxnSpPr>
        <p:spPr>
          <a:xfrm flipH="1">
            <a:off x="3484880" y="4737820"/>
            <a:ext cx="2308820" cy="81451"/>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53209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4D3E90-D40F-ACA5-AF8D-AA22B857E323}"/>
              </a:ext>
            </a:extLst>
          </p:cNvPr>
          <p:cNvSpPr>
            <a:spLocks noGrp="1"/>
          </p:cNvSpPr>
          <p:nvPr>
            <p:ph type="title"/>
          </p:nvPr>
        </p:nvSpPr>
        <p:spPr/>
        <p:txBody>
          <a:bodyPr/>
          <a:lstStyle/>
          <a:p>
            <a:r>
              <a:rPr kumimoji="1" lang="ja-JP" altLang="en-US" dirty="0"/>
              <a:t>作業のやり直し</a:t>
            </a:r>
          </a:p>
        </p:txBody>
      </p:sp>
      <p:sp>
        <p:nvSpPr>
          <p:cNvPr id="3" name="コンテンツ プレースホルダー 2">
            <a:extLst>
              <a:ext uri="{FF2B5EF4-FFF2-40B4-BE49-F238E27FC236}">
                <a16:creationId xmlns:a16="http://schemas.microsoft.com/office/drawing/2014/main" id="{48F556B4-6E24-EB3B-5D35-BEAE961ABAD7}"/>
              </a:ext>
            </a:extLst>
          </p:cNvPr>
          <p:cNvSpPr>
            <a:spLocks noGrp="1"/>
          </p:cNvSpPr>
          <p:nvPr>
            <p:ph idx="1"/>
          </p:nvPr>
        </p:nvSpPr>
        <p:spPr/>
        <p:txBody>
          <a:bodyPr/>
          <a:lstStyle/>
          <a:p>
            <a:r>
              <a:rPr kumimoji="1" lang="ja-JP" altLang="en-US" dirty="0"/>
              <a:t>間違えて</a:t>
            </a:r>
            <a:r>
              <a:rPr kumimoji="1" lang="en-US" altLang="ja-JP" dirty="0">
                <a:solidFill>
                  <a:srgbClr val="FF0000"/>
                </a:solidFill>
              </a:rPr>
              <a:t>git add</a:t>
            </a:r>
            <a:r>
              <a:rPr kumimoji="1" lang="ja-JP" altLang="en-US" dirty="0"/>
              <a:t>しまったファイルを取り消す</a:t>
            </a:r>
          </a:p>
          <a:p>
            <a:pPr lvl="1"/>
            <a:r>
              <a:rPr kumimoji="1" lang="ja-JP" altLang="en-US" dirty="0"/>
              <a:t>例：</a:t>
            </a:r>
            <a:r>
              <a:rPr kumimoji="1" lang="en-US" altLang="ja-JP" dirty="0">
                <a:solidFill>
                  <a:srgbClr val="FF0000"/>
                </a:solidFill>
              </a:rPr>
              <a:t>git reset HEAD </a:t>
            </a:r>
            <a:r>
              <a:rPr kumimoji="1" lang="ja-JP" altLang="en-US" dirty="0">
                <a:solidFill>
                  <a:schemeClr val="accent1"/>
                </a:solidFill>
              </a:rPr>
              <a:t>ファイル名</a:t>
            </a:r>
          </a:p>
          <a:p>
            <a:pPr lvl="1"/>
            <a:r>
              <a:rPr kumimoji="1" lang="en-US" altLang="ja-JP" dirty="0"/>
              <a:t>git reset</a:t>
            </a:r>
            <a:r>
              <a:rPr kumimoji="1" lang="ja-JP" altLang="en-US" dirty="0"/>
              <a:t>で一括で取り消すこともできます</a:t>
            </a:r>
            <a:endParaRPr kumimoji="1" lang="en-US" altLang="ja-JP" dirty="0"/>
          </a:p>
          <a:p>
            <a:pPr lvl="1"/>
            <a:endParaRPr lang="en-US" altLang="ja-JP" dirty="0"/>
          </a:p>
          <a:p>
            <a:pPr lvl="1"/>
            <a:endParaRPr kumimoji="1" lang="ja-JP" altLang="en-US" dirty="0"/>
          </a:p>
          <a:p>
            <a:r>
              <a:rPr kumimoji="1" lang="ja-JP" altLang="en-US" dirty="0"/>
              <a:t>間違えて行ったコミットを取り消す</a:t>
            </a:r>
          </a:p>
          <a:p>
            <a:pPr lvl="1"/>
            <a:r>
              <a:rPr kumimoji="1" lang="ja-JP" altLang="en-US" dirty="0"/>
              <a:t>例：</a:t>
            </a:r>
            <a:r>
              <a:rPr kumimoji="1" lang="en-US" altLang="ja-JP" dirty="0">
                <a:solidFill>
                  <a:srgbClr val="FF0000"/>
                </a:solidFill>
              </a:rPr>
              <a:t>git reset HEAD</a:t>
            </a:r>
            <a:endParaRPr kumimoji="1" lang="ja-JP" altLang="en-US" dirty="0">
              <a:solidFill>
                <a:srgbClr val="FF0000"/>
              </a:solidFill>
            </a:endParaRPr>
          </a:p>
        </p:txBody>
      </p:sp>
    </p:spTree>
    <p:extLst>
      <p:ext uri="{BB962C8B-B14F-4D97-AF65-F5344CB8AC3E}">
        <p14:creationId xmlns:p14="http://schemas.microsoft.com/office/powerpoint/2010/main" val="3487488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E7103C-F8EB-788F-3967-33C2F1142F29}"/>
              </a:ext>
            </a:extLst>
          </p:cNvPr>
          <p:cNvSpPr>
            <a:spLocks noGrp="1"/>
          </p:cNvSpPr>
          <p:nvPr>
            <p:ph type="title"/>
          </p:nvPr>
        </p:nvSpPr>
        <p:spPr/>
        <p:txBody>
          <a:bodyPr/>
          <a:lstStyle/>
          <a:p>
            <a:r>
              <a:rPr kumimoji="1" lang="ja-JP" altLang="en-US" dirty="0"/>
              <a:t>ブランチの使い方</a:t>
            </a:r>
          </a:p>
        </p:txBody>
      </p:sp>
      <p:sp>
        <p:nvSpPr>
          <p:cNvPr id="3" name="コンテンツ プレースホルダー 2">
            <a:extLst>
              <a:ext uri="{FF2B5EF4-FFF2-40B4-BE49-F238E27FC236}">
                <a16:creationId xmlns:a16="http://schemas.microsoft.com/office/drawing/2014/main" id="{130C6C04-3495-27E5-B6D8-47C03A9D3682}"/>
              </a:ext>
            </a:extLst>
          </p:cNvPr>
          <p:cNvSpPr>
            <a:spLocks noGrp="1"/>
          </p:cNvSpPr>
          <p:nvPr>
            <p:ph idx="1"/>
          </p:nvPr>
        </p:nvSpPr>
        <p:spPr/>
        <p:txBody>
          <a:bodyPr/>
          <a:lstStyle/>
          <a:p>
            <a:r>
              <a:rPr kumimoji="1" lang="ja-JP" altLang="en-US" dirty="0"/>
              <a:t>「</a:t>
            </a:r>
            <a:r>
              <a:rPr kumimoji="1" lang="en-US" altLang="ja-JP" dirty="0"/>
              <a:t>git branch </a:t>
            </a:r>
            <a:r>
              <a:rPr kumimoji="1" lang="ja-JP" altLang="en-US" dirty="0"/>
              <a:t>ブランチ名」を入力し、ブランチを作成</a:t>
            </a:r>
            <a:endParaRPr kumimoji="1" lang="en-US" altLang="ja-JP" dirty="0"/>
          </a:p>
          <a:p>
            <a:endParaRPr lang="en-US" altLang="ja-JP" dirty="0"/>
          </a:p>
          <a:p>
            <a:endParaRPr kumimoji="1" lang="en-US" altLang="ja-JP" dirty="0"/>
          </a:p>
          <a:p>
            <a:r>
              <a:rPr kumimoji="1" lang="ja-JP" altLang="en-US" dirty="0"/>
              <a:t>「</a:t>
            </a:r>
            <a:r>
              <a:rPr kumimoji="1" lang="en-US" altLang="ja-JP" dirty="0"/>
              <a:t>git branch</a:t>
            </a:r>
            <a:r>
              <a:rPr kumimoji="1" lang="ja-JP" altLang="en-US" dirty="0"/>
              <a:t>」で</a:t>
            </a:r>
            <a:r>
              <a:rPr lang="ja-JP" altLang="en-US" b="0" i="0" dirty="0">
                <a:solidFill>
                  <a:srgbClr val="444444"/>
                </a:solidFill>
                <a:effectLst/>
                <a:latin typeface="Helvetica Neue"/>
              </a:rPr>
              <a:t>一覧を確認</a:t>
            </a:r>
            <a:endParaRPr kumimoji="1" lang="ja-JP" altLang="en-US" dirty="0"/>
          </a:p>
        </p:txBody>
      </p:sp>
      <p:pic>
        <p:nvPicPr>
          <p:cNvPr id="5" name="図 4">
            <a:extLst>
              <a:ext uri="{FF2B5EF4-FFF2-40B4-BE49-F238E27FC236}">
                <a16:creationId xmlns:a16="http://schemas.microsoft.com/office/drawing/2014/main" id="{86D83073-BCB6-130B-1CE9-7C6993CD5AD4}"/>
              </a:ext>
            </a:extLst>
          </p:cNvPr>
          <p:cNvPicPr>
            <a:picLocks noChangeAspect="1"/>
          </p:cNvPicPr>
          <p:nvPr/>
        </p:nvPicPr>
        <p:blipFill>
          <a:blip r:embed="rId2"/>
          <a:stretch>
            <a:fillRect/>
          </a:stretch>
        </p:blipFill>
        <p:spPr>
          <a:xfrm>
            <a:off x="1417955" y="2419985"/>
            <a:ext cx="3219450" cy="819150"/>
          </a:xfrm>
          <a:prstGeom prst="rect">
            <a:avLst/>
          </a:prstGeom>
        </p:spPr>
      </p:pic>
      <p:pic>
        <p:nvPicPr>
          <p:cNvPr id="7" name="図 6">
            <a:extLst>
              <a:ext uri="{FF2B5EF4-FFF2-40B4-BE49-F238E27FC236}">
                <a16:creationId xmlns:a16="http://schemas.microsoft.com/office/drawing/2014/main" id="{971DB819-4F1A-F964-6058-986325B0EDF4}"/>
              </a:ext>
            </a:extLst>
          </p:cNvPr>
          <p:cNvPicPr>
            <a:picLocks noChangeAspect="1"/>
          </p:cNvPicPr>
          <p:nvPr/>
        </p:nvPicPr>
        <p:blipFill>
          <a:blip r:embed="rId3"/>
          <a:stretch>
            <a:fillRect/>
          </a:stretch>
        </p:blipFill>
        <p:spPr>
          <a:xfrm>
            <a:off x="1417954" y="4083367"/>
            <a:ext cx="3113405" cy="1365786"/>
          </a:xfrm>
          <a:prstGeom prst="rect">
            <a:avLst/>
          </a:prstGeom>
        </p:spPr>
      </p:pic>
    </p:spTree>
    <p:extLst>
      <p:ext uri="{BB962C8B-B14F-4D97-AF65-F5344CB8AC3E}">
        <p14:creationId xmlns:p14="http://schemas.microsoft.com/office/powerpoint/2010/main" val="3948953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A12CF7-6A41-CAA7-893F-D06A2F4F0527}"/>
              </a:ext>
            </a:extLst>
          </p:cNvPr>
          <p:cNvSpPr>
            <a:spLocks noGrp="1"/>
          </p:cNvSpPr>
          <p:nvPr>
            <p:ph type="title"/>
          </p:nvPr>
        </p:nvSpPr>
        <p:spPr/>
        <p:txBody>
          <a:bodyPr/>
          <a:lstStyle/>
          <a:p>
            <a:r>
              <a:rPr kumimoji="1" lang="ja-JP" altLang="en-US" dirty="0"/>
              <a:t>ブランチの切り替え</a:t>
            </a:r>
          </a:p>
        </p:txBody>
      </p:sp>
      <p:sp>
        <p:nvSpPr>
          <p:cNvPr id="3" name="コンテンツ プレースホルダー 2">
            <a:extLst>
              <a:ext uri="{FF2B5EF4-FFF2-40B4-BE49-F238E27FC236}">
                <a16:creationId xmlns:a16="http://schemas.microsoft.com/office/drawing/2014/main" id="{420D619B-FF27-DCB7-1D56-A86A2670FA5F}"/>
              </a:ext>
            </a:extLst>
          </p:cNvPr>
          <p:cNvSpPr>
            <a:spLocks noGrp="1"/>
          </p:cNvSpPr>
          <p:nvPr>
            <p:ph idx="1"/>
          </p:nvPr>
        </p:nvSpPr>
        <p:spPr/>
        <p:txBody>
          <a:bodyPr/>
          <a:lstStyle/>
          <a:p>
            <a:r>
              <a:rPr lang="ja-JP" altLang="en-US" dirty="0"/>
              <a:t>「</a:t>
            </a:r>
            <a:r>
              <a:rPr kumimoji="1" lang="en-US" altLang="ja-JP" dirty="0"/>
              <a:t>git checkout</a:t>
            </a:r>
            <a:r>
              <a:rPr kumimoji="1" lang="ja-JP" altLang="en-US" dirty="0"/>
              <a:t>ブランチ名」</a:t>
            </a:r>
            <a:r>
              <a:rPr lang="ja-JP" altLang="en-US" dirty="0"/>
              <a:t> を入力</a:t>
            </a:r>
            <a:endParaRPr kumimoji="1" lang="ja-JP" altLang="en-US" dirty="0"/>
          </a:p>
        </p:txBody>
      </p:sp>
      <p:pic>
        <p:nvPicPr>
          <p:cNvPr id="5" name="図 4">
            <a:extLst>
              <a:ext uri="{FF2B5EF4-FFF2-40B4-BE49-F238E27FC236}">
                <a16:creationId xmlns:a16="http://schemas.microsoft.com/office/drawing/2014/main" id="{4BA8CDFF-09F0-33CF-42BD-1FBC101BBAEC}"/>
              </a:ext>
            </a:extLst>
          </p:cNvPr>
          <p:cNvPicPr>
            <a:picLocks noChangeAspect="1"/>
          </p:cNvPicPr>
          <p:nvPr/>
        </p:nvPicPr>
        <p:blipFill>
          <a:blip r:embed="rId2"/>
          <a:stretch>
            <a:fillRect/>
          </a:stretch>
        </p:blipFill>
        <p:spPr>
          <a:xfrm>
            <a:off x="1166177" y="2591752"/>
            <a:ext cx="4734889" cy="964248"/>
          </a:xfrm>
          <a:prstGeom prst="rect">
            <a:avLst/>
          </a:prstGeom>
        </p:spPr>
      </p:pic>
    </p:spTree>
    <p:extLst>
      <p:ext uri="{BB962C8B-B14F-4D97-AF65-F5344CB8AC3E}">
        <p14:creationId xmlns:p14="http://schemas.microsoft.com/office/powerpoint/2010/main" val="3207568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22700C6A-AB8C-4F8A-A920-8E123547C8F2}"/>
              </a:ext>
            </a:extLst>
          </p:cNvPr>
          <p:cNvSpPr>
            <a:spLocks noGrp="1"/>
          </p:cNvSpPr>
          <p:nvPr>
            <p:ph type="title"/>
          </p:nvPr>
        </p:nvSpPr>
        <p:spPr/>
        <p:txBody>
          <a:bodyPr/>
          <a:lstStyle/>
          <a:p>
            <a:r>
              <a:rPr lang="ja-JP" altLang="en-US" dirty="0"/>
              <a:t>ブランチをマージする</a:t>
            </a:r>
          </a:p>
        </p:txBody>
      </p:sp>
      <p:sp>
        <p:nvSpPr>
          <p:cNvPr id="24" name="コンテンツ プレースホルダー 23">
            <a:extLst>
              <a:ext uri="{FF2B5EF4-FFF2-40B4-BE49-F238E27FC236}">
                <a16:creationId xmlns:a16="http://schemas.microsoft.com/office/drawing/2014/main" id="{52BC5994-AE8B-4E85-EA7D-6687CDBC58F3}"/>
              </a:ext>
            </a:extLst>
          </p:cNvPr>
          <p:cNvSpPr>
            <a:spLocks noGrp="1"/>
          </p:cNvSpPr>
          <p:nvPr>
            <p:ph idx="1"/>
          </p:nvPr>
        </p:nvSpPr>
        <p:spPr/>
        <p:txBody>
          <a:bodyPr/>
          <a:lstStyle/>
          <a:p>
            <a:r>
              <a:rPr lang="ja-JP" altLang="en-US" b="0" i="0" dirty="0">
                <a:solidFill>
                  <a:srgbClr val="444444"/>
                </a:solidFill>
                <a:effectLst/>
                <a:latin typeface="Helvetica Neue"/>
              </a:rPr>
              <a:t>「</a:t>
            </a:r>
            <a:r>
              <a:rPr lang="en-US" altLang="ja-JP" b="0" i="0" dirty="0">
                <a:solidFill>
                  <a:srgbClr val="FF0000"/>
                </a:solidFill>
                <a:effectLst/>
                <a:latin typeface="Helvetica Neue"/>
              </a:rPr>
              <a:t>git merge </a:t>
            </a:r>
            <a:r>
              <a:rPr lang="en-US" altLang="ja-JP" b="0" i="0" dirty="0">
                <a:solidFill>
                  <a:srgbClr val="444444"/>
                </a:solidFill>
                <a:effectLst/>
                <a:latin typeface="Helvetica Neue"/>
              </a:rPr>
              <a:t>(</a:t>
            </a:r>
            <a:r>
              <a:rPr lang="ja-JP" altLang="en-US" b="0" i="0" dirty="0">
                <a:solidFill>
                  <a:srgbClr val="444444"/>
                </a:solidFill>
                <a:effectLst/>
                <a:latin typeface="Helvetica Neue"/>
              </a:rPr>
              <a:t>ブランチ名</a:t>
            </a:r>
            <a:r>
              <a:rPr lang="en-US" altLang="ja-JP" b="0" i="0" dirty="0">
                <a:solidFill>
                  <a:srgbClr val="444444"/>
                </a:solidFill>
                <a:effectLst/>
                <a:latin typeface="Helvetica Neue"/>
              </a:rPr>
              <a:t>)</a:t>
            </a:r>
            <a:r>
              <a:rPr lang="ja-JP" altLang="en-US" b="0" i="0" dirty="0">
                <a:solidFill>
                  <a:srgbClr val="444444"/>
                </a:solidFill>
                <a:effectLst/>
                <a:latin typeface="Helvetica Neue"/>
              </a:rPr>
              <a:t>」を入力することで</a:t>
            </a:r>
            <a:endParaRPr lang="en-US" altLang="ja-JP" b="0" i="0" dirty="0">
              <a:solidFill>
                <a:srgbClr val="444444"/>
              </a:solidFill>
              <a:effectLst/>
              <a:latin typeface="Helvetica Neue"/>
            </a:endParaRPr>
          </a:p>
          <a:p>
            <a:pPr marL="0" indent="0">
              <a:buNone/>
            </a:pPr>
            <a:r>
              <a:rPr lang="ja-JP" altLang="en-US" dirty="0">
                <a:solidFill>
                  <a:srgbClr val="444444"/>
                </a:solidFill>
                <a:latin typeface="Helvetica Neue"/>
              </a:rPr>
              <a:t>　</a:t>
            </a:r>
            <a:r>
              <a:rPr lang="ja-JP" altLang="en-US" b="0" i="0" dirty="0">
                <a:solidFill>
                  <a:srgbClr val="444444"/>
                </a:solidFill>
                <a:effectLst/>
                <a:latin typeface="Helvetica Neue"/>
              </a:rPr>
              <a:t>参照しているブランチと</a:t>
            </a:r>
            <a:r>
              <a:rPr lang="en-US" altLang="ja-JP" b="0" i="0" dirty="0">
                <a:solidFill>
                  <a:srgbClr val="444444"/>
                </a:solidFill>
                <a:effectLst/>
                <a:latin typeface="Helvetica Neue"/>
              </a:rPr>
              <a:t>(</a:t>
            </a:r>
            <a:r>
              <a:rPr lang="ja-JP" altLang="en-US" b="0" i="0" dirty="0">
                <a:solidFill>
                  <a:srgbClr val="444444"/>
                </a:solidFill>
                <a:effectLst/>
                <a:latin typeface="Helvetica Neue"/>
              </a:rPr>
              <a:t>ブランチ名</a:t>
            </a:r>
            <a:r>
              <a:rPr lang="en-US" altLang="ja-JP" b="0" i="0" dirty="0">
                <a:solidFill>
                  <a:srgbClr val="444444"/>
                </a:solidFill>
                <a:effectLst/>
                <a:latin typeface="Helvetica Neue"/>
              </a:rPr>
              <a:t>)</a:t>
            </a:r>
            <a:r>
              <a:rPr lang="ja-JP" altLang="en-US" b="0" i="0" dirty="0">
                <a:solidFill>
                  <a:srgbClr val="444444"/>
                </a:solidFill>
                <a:effectLst/>
                <a:latin typeface="Helvetica Neue"/>
              </a:rPr>
              <a:t>で</a:t>
            </a:r>
            <a:endParaRPr lang="en-US" altLang="ja-JP" b="0" i="0" dirty="0">
              <a:solidFill>
                <a:srgbClr val="444444"/>
              </a:solidFill>
              <a:effectLst/>
              <a:latin typeface="Helvetica Neue"/>
            </a:endParaRPr>
          </a:p>
          <a:p>
            <a:pPr marL="0" indent="0">
              <a:buNone/>
            </a:pPr>
            <a:r>
              <a:rPr lang="ja-JP" altLang="en-US" dirty="0">
                <a:solidFill>
                  <a:srgbClr val="444444"/>
                </a:solidFill>
                <a:latin typeface="Helvetica Neue"/>
              </a:rPr>
              <a:t>　</a:t>
            </a:r>
            <a:r>
              <a:rPr lang="ja-JP" altLang="en-US" b="0" i="0" dirty="0">
                <a:solidFill>
                  <a:srgbClr val="444444"/>
                </a:solidFill>
                <a:effectLst/>
                <a:latin typeface="Helvetica Neue"/>
              </a:rPr>
              <a:t>指定したブランチのファイルをマージ</a:t>
            </a:r>
            <a:r>
              <a:rPr lang="en-US" altLang="ja-JP" b="0" i="0" dirty="0">
                <a:solidFill>
                  <a:srgbClr val="444444"/>
                </a:solidFill>
                <a:effectLst/>
                <a:latin typeface="Helvetica Neue"/>
              </a:rPr>
              <a:t>(</a:t>
            </a:r>
            <a:r>
              <a:rPr lang="ja-JP" altLang="en-US" b="0" i="0" dirty="0">
                <a:solidFill>
                  <a:srgbClr val="444444"/>
                </a:solidFill>
                <a:effectLst/>
                <a:latin typeface="Helvetica Neue"/>
              </a:rPr>
              <a:t>統合</a:t>
            </a:r>
            <a:r>
              <a:rPr lang="en-US" altLang="ja-JP" b="0" i="0" dirty="0">
                <a:solidFill>
                  <a:srgbClr val="444444"/>
                </a:solidFill>
                <a:effectLst/>
                <a:latin typeface="Helvetica Neue"/>
              </a:rPr>
              <a:t>)</a:t>
            </a:r>
            <a:r>
              <a:rPr lang="ja-JP" altLang="en-US" b="0" i="0" dirty="0">
                <a:solidFill>
                  <a:srgbClr val="444444"/>
                </a:solidFill>
                <a:effectLst/>
                <a:latin typeface="Helvetica Neue"/>
              </a:rPr>
              <a:t>する</a:t>
            </a:r>
            <a:endParaRPr lang="en-US" altLang="ja-JP" b="0" i="0" dirty="0">
              <a:solidFill>
                <a:srgbClr val="444444"/>
              </a:solidFill>
              <a:effectLst/>
              <a:latin typeface="Helvetica Neue"/>
            </a:endParaRPr>
          </a:p>
          <a:p>
            <a:pPr marL="0" indent="0">
              <a:buNone/>
            </a:pPr>
            <a:endParaRPr lang="en-US" altLang="ja-JP" dirty="0">
              <a:solidFill>
                <a:srgbClr val="444444"/>
              </a:solidFill>
              <a:latin typeface="Helvetica Neue"/>
            </a:endParaRPr>
          </a:p>
          <a:p>
            <a:r>
              <a:rPr lang="ja-JP" altLang="en-US" dirty="0">
                <a:solidFill>
                  <a:srgbClr val="444444"/>
                </a:solidFill>
                <a:latin typeface="Helvetica Neue"/>
              </a:rPr>
              <a:t>マージされたファイルはコミットされてないので、</a:t>
            </a:r>
            <a:endParaRPr lang="en-US" altLang="ja-JP" dirty="0">
              <a:solidFill>
                <a:srgbClr val="444444"/>
              </a:solidFill>
              <a:latin typeface="Helvetica Neue"/>
            </a:endParaRPr>
          </a:p>
          <a:p>
            <a:pPr marL="0" indent="0">
              <a:buNone/>
            </a:pPr>
            <a:r>
              <a:rPr lang="ja-JP" altLang="en-US" dirty="0">
                <a:solidFill>
                  <a:srgbClr val="444444"/>
                </a:solidFill>
                <a:latin typeface="Helvetica Neue"/>
              </a:rPr>
              <a:t>　</a:t>
            </a:r>
            <a:r>
              <a:rPr kumimoji="1" lang="ja-JP" altLang="en-US" dirty="0">
                <a:solidFill>
                  <a:srgbClr val="333333"/>
                </a:solidFill>
                <a:latin typeface="Helvetica Neue"/>
              </a:rPr>
              <a:t> 「</a:t>
            </a:r>
            <a:r>
              <a:rPr kumimoji="1" lang="en-US" altLang="ja-JP" dirty="0"/>
              <a:t>git add</a:t>
            </a:r>
            <a:r>
              <a:rPr kumimoji="1" lang="ja-JP" altLang="en-US" dirty="0"/>
              <a:t>」と「</a:t>
            </a:r>
            <a:r>
              <a:rPr kumimoji="1" lang="en-US" altLang="ja-JP" dirty="0"/>
              <a:t> git commit </a:t>
            </a:r>
            <a:r>
              <a:rPr kumimoji="1" lang="ja-JP" altLang="en-US" dirty="0"/>
              <a:t>」を行う</a:t>
            </a:r>
            <a:endParaRPr lang="ja-JP" altLang="en-US" dirty="0"/>
          </a:p>
        </p:txBody>
      </p:sp>
      <p:grpSp>
        <p:nvGrpSpPr>
          <p:cNvPr id="28" name="グループ化 27">
            <a:extLst>
              <a:ext uri="{FF2B5EF4-FFF2-40B4-BE49-F238E27FC236}">
                <a16:creationId xmlns:a16="http://schemas.microsoft.com/office/drawing/2014/main" id="{09E01AD6-76BB-A956-1231-2A9DFDA3510B}"/>
              </a:ext>
            </a:extLst>
          </p:cNvPr>
          <p:cNvGrpSpPr/>
          <p:nvPr/>
        </p:nvGrpSpPr>
        <p:grpSpPr>
          <a:xfrm>
            <a:off x="682305" y="5030601"/>
            <a:ext cx="9897653" cy="1693117"/>
            <a:chOff x="720013" y="4483846"/>
            <a:chExt cx="9897653" cy="1693117"/>
          </a:xfrm>
        </p:grpSpPr>
        <p:sp>
          <p:nvSpPr>
            <p:cNvPr id="27" name="矢印: 右 26">
              <a:extLst>
                <a:ext uri="{FF2B5EF4-FFF2-40B4-BE49-F238E27FC236}">
                  <a16:creationId xmlns:a16="http://schemas.microsoft.com/office/drawing/2014/main" id="{F89CF4F5-A6EB-31AF-136D-18E77C10B528}"/>
                </a:ext>
              </a:extLst>
            </p:cNvPr>
            <p:cNvSpPr/>
            <p:nvPr/>
          </p:nvSpPr>
          <p:spPr>
            <a:xfrm>
              <a:off x="4656948" y="5143217"/>
              <a:ext cx="430891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a:extLst>
                <a:ext uri="{FF2B5EF4-FFF2-40B4-BE49-F238E27FC236}">
                  <a16:creationId xmlns:a16="http://schemas.microsoft.com/office/drawing/2014/main" id="{63F75554-1868-16D0-39C4-00DA96FF3BEF}"/>
                </a:ext>
              </a:extLst>
            </p:cNvPr>
            <p:cNvGrpSpPr/>
            <p:nvPr/>
          </p:nvGrpSpPr>
          <p:grpSpPr>
            <a:xfrm>
              <a:off x="720013" y="4483846"/>
              <a:ext cx="9897653" cy="1693117"/>
              <a:chOff x="682306" y="2808183"/>
              <a:chExt cx="9897653" cy="1693117"/>
            </a:xfrm>
          </p:grpSpPr>
          <p:grpSp>
            <p:nvGrpSpPr>
              <p:cNvPr id="16" name="グループ化 15">
                <a:extLst>
                  <a:ext uri="{FF2B5EF4-FFF2-40B4-BE49-F238E27FC236}">
                    <a16:creationId xmlns:a16="http://schemas.microsoft.com/office/drawing/2014/main" id="{C3630406-6C8B-5063-1B87-BCAEE8D4AC99}"/>
                  </a:ext>
                </a:extLst>
              </p:cNvPr>
              <p:cNvGrpSpPr/>
              <p:nvPr/>
            </p:nvGrpSpPr>
            <p:grpSpPr>
              <a:xfrm>
                <a:off x="682306" y="2923998"/>
                <a:ext cx="1827744" cy="1392636"/>
                <a:chOff x="1596706" y="2207560"/>
                <a:chExt cx="1827744" cy="1392636"/>
              </a:xfrm>
            </p:grpSpPr>
            <p:sp>
              <p:nvSpPr>
                <p:cNvPr id="10" name="テキスト ボックス 9">
                  <a:extLst>
                    <a:ext uri="{FF2B5EF4-FFF2-40B4-BE49-F238E27FC236}">
                      <a16:creationId xmlns:a16="http://schemas.microsoft.com/office/drawing/2014/main" id="{2CE2C1BC-C2CA-3356-B1A8-354905608B56}"/>
                    </a:ext>
                  </a:extLst>
                </p:cNvPr>
                <p:cNvSpPr txBox="1"/>
                <p:nvPr/>
              </p:nvSpPr>
              <p:spPr>
                <a:xfrm>
                  <a:off x="1866812" y="3230864"/>
                  <a:ext cx="1287532" cy="369332"/>
                </a:xfrm>
                <a:prstGeom prst="rect">
                  <a:avLst/>
                </a:prstGeom>
                <a:noFill/>
              </p:spPr>
              <p:txBody>
                <a:bodyPr wrap="none" rtlCol="0">
                  <a:spAutoFit/>
                </a:bodyPr>
                <a:lstStyle/>
                <a:p>
                  <a:r>
                    <a:rPr kumimoji="1" lang="en-US" altLang="ja-JP" dirty="0"/>
                    <a:t>sample.txt</a:t>
                  </a:r>
                  <a:endParaRPr kumimoji="1" lang="ja-JP" altLang="en-US" dirty="0"/>
                </a:p>
              </p:txBody>
            </p:sp>
            <p:sp>
              <p:nvSpPr>
                <p:cNvPr id="11" name="テキスト ボックス 10">
                  <a:extLst>
                    <a:ext uri="{FF2B5EF4-FFF2-40B4-BE49-F238E27FC236}">
                      <a16:creationId xmlns:a16="http://schemas.microsoft.com/office/drawing/2014/main" id="{2B5CE4FB-16ED-A0EF-0537-BFD73BC88E5D}"/>
                    </a:ext>
                  </a:extLst>
                </p:cNvPr>
                <p:cNvSpPr txBox="1"/>
                <p:nvPr/>
              </p:nvSpPr>
              <p:spPr>
                <a:xfrm>
                  <a:off x="1596706" y="2207560"/>
                  <a:ext cx="1827744" cy="369332"/>
                </a:xfrm>
                <a:prstGeom prst="rect">
                  <a:avLst/>
                </a:prstGeom>
                <a:noFill/>
              </p:spPr>
              <p:txBody>
                <a:bodyPr wrap="none" rtlCol="0">
                  <a:spAutoFit/>
                </a:bodyPr>
                <a:lstStyle/>
                <a:p>
                  <a:r>
                    <a:rPr kumimoji="1" lang="en-US" altLang="ja-JP" b="1" dirty="0"/>
                    <a:t>Master(</a:t>
                  </a:r>
                  <a:r>
                    <a:rPr kumimoji="1" lang="en-US" altLang="ja-JP" b="1" dirty="0">
                      <a:solidFill>
                        <a:srgbClr val="FF0000"/>
                      </a:solidFill>
                    </a:rPr>
                    <a:t>HEAD</a:t>
                  </a:r>
                  <a:r>
                    <a:rPr kumimoji="1" lang="en-US" altLang="ja-JP" b="1" dirty="0"/>
                    <a:t>)</a:t>
                  </a:r>
                  <a:endParaRPr kumimoji="1" lang="ja-JP" altLang="en-US" b="1" dirty="0"/>
                </a:p>
              </p:txBody>
            </p:sp>
            <p:sp>
              <p:nvSpPr>
                <p:cNvPr id="13" name="テキスト ボックス 12">
                  <a:extLst>
                    <a:ext uri="{FF2B5EF4-FFF2-40B4-BE49-F238E27FC236}">
                      <a16:creationId xmlns:a16="http://schemas.microsoft.com/office/drawing/2014/main" id="{08B902DA-9AA4-96F1-42C8-A3E572BF5742}"/>
                    </a:ext>
                  </a:extLst>
                </p:cNvPr>
                <p:cNvSpPr txBox="1"/>
                <p:nvPr/>
              </p:nvSpPr>
              <p:spPr>
                <a:xfrm>
                  <a:off x="1943756" y="2713992"/>
                  <a:ext cx="1133644" cy="369332"/>
                </a:xfrm>
                <a:prstGeom prst="rect">
                  <a:avLst/>
                </a:prstGeom>
                <a:noFill/>
                <a:ln w="38100">
                  <a:solidFill>
                    <a:schemeClr val="tx1"/>
                  </a:solidFill>
                </a:ln>
              </p:spPr>
              <p:txBody>
                <a:bodyPr wrap="none" rtlCol="0">
                  <a:spAutoFit/>
                </a:bodyPr>
                <a:lstStyle/>
                <a:p>
                  <a:r>
                    <a:rPr lang="en-US" altLang="ja-JP" b="0" i="0" dirty="0">
                      <a:solidFill>
                        <a:srgbClr val="444444"/>
                      </a:solidFill>
                      <a:effectLst/>
                      <a:latin typeface="Helvetica Neue"/>
                    </a:rPr>
                    <a:t>Hello Git!</a:t>
                  </a:r>
                  <a:endParaRPr kumimoji="1" lang="ja-JP" altLang="en-US" dirty="0"/>
                </a:p>
              </p:txBody>
            </p:sp>
          </p:grpSp>
          <p:grpSp>
            <p:nvGrpSpPr>
              <p:cNvPr id="17" name="グループ化 16">
                <a:extLst>
                  <a:ext uri="{FF2B5EF4-FFF2-40B4-BE49-F238E27FC236}">
                    <a16:creationId xmlns:a16="http://schemas.microsoft.com/office/drawing/2014/main" id="{A887779E-C542-1186-C57C-89740D7412FA}"/>
                  </a:ext>
                </a:extLst>
              </p:cNvPr>
              <p:cNvGrpSpPr/>
              <p:nvPr/>
            </p:nvGrpSpPr>
            <p:grpSpPr>
              <a:xfrm>
                <a:off x="2882260" y="2808183"/>
                <a:ext cx="1513556" cy="1508451"/>
                <a:chOff x="7671076" y="2187019"/>
                <a:chExt cx="1513556" cy="1508451"/>
              </a:xfrm>
            </p:grpSpPr>
            <p:sp>
              <p:nvSpPr>
                <p:cNvPr id="12" name="テキスト ボックス 11">
                  <a:extLst>
                    <a:ext uri="{FF2B5EF4-FFF2-40B4-BE49-F238E27FC236}">
                      <a16:creationId xmlns:a16="http://schemas.microsoft.com/office/drawing/2014/main" id="{4412B7FF-ACA1-8596-1C0F-4F8DCAD7A1D2}"/>
                    </a:ext>
                  </a:extLst>
                </p:cNvPr>
                <p:cNvSpPr txBox="1"/>
                <p:nvPr/>
              </p:nvSpPr>
              <p:spPr>
                <a:xfrm>
                  <a:off x="7671076" y="2187019"/>
                  <a:ext cx="1513556" cy="369332"/>
                </a:xfrm>
                <a:prstGeom prst="rect">
                  <a:avLst/>
                </a:prstGeom>
                <a:noFill/>
              </p:spPr>
              <p:txBody>
                <a:bodyPr wrap="none" rtlCol="0">
                  <a:spAutoFit/>
                </a:bodyPr>
                <a:lstStyle/>
                <a:p>
                  <a:r>
                    <a:rPr lang="en-US" altLang="ja-JP" b="1" dirty="0" err="1"/>
                    <a:t>b</a:t>
                  </a:r>
                  <a:r>
                    <a:rPr kumimoji="1" lang="en-US" altLang="ja-JP" b="1" dirty="0" err="1"/>
                    <a:t>ranch_test</a:t>
                  </a:r>
                  <a:endParaRPr kumimoji="1" lang="ja-JP" altLang="en-US" b="1" dirty="0"/>
                </a:p>
              </p:txBody>
            </p:sp>
            <p:sp>
              <p:nvSpPr>
                <p:cNvPr id="14" name="テキスト ボックス 13">
                  <a:extLst>
                    <a:ext uri="{FF2B5EF4-FFF2-40B4-BE49-F238E27FC236}">
                      <a16:creationId xmlns:a16="http://schemas.microsoft.com/office/drawing/2014/main" id="{0C2F39C0-A650-8F41-41C3-72866A9598DD}"/>
                    </a:ext>
                  </a:extLst>
                </p:cNvPr>
                <p:cNvSpPr txBox="1"/>
                <p:nvPr/>
              </p:nvSpPr>
              <p:spPr>
                <a:xfrm>
                  <a:off x="7731189" y="2679807"/>
                  <a:ext cx="1393330" cy="646331"/>
                </a:xfrm>
                <a:prstGeom prst="rect">
                  <a:avLst/>
                </a:prstGeom>
                <a:noFill/>
                <a:ln w="38100">
                  <a:solidFill>
                    <a:schemeClr val="tx1"/>
                  </a:solidFill>
                </a:ln>
              </p:spPr>
              <p:txBody>
                <a:bodyPr wrap="none" rtlCol="0">
                  <a:spAutoFit/>
                </a:bodyPr>
                <a:lstStyle/>
                <a:p>
                  <a:r>
                    <a:rPr lang="en-US" altLang="ja-JP" b="0" i="0" dirty="0">
                      <a:solidFill>
                        <a:srgbClr val="444444"/>
                      </a:solidFill>
                      <a:effectLst/>
                      <a:latin typeface="Helvetica Neue"/>
                    </a:rPr>
                    <a:t>Hello Git!</a:t>
                  </a:r>
                </a:p>
                <a:p>
                  <a:r>
                    <a:rPr kumimoji="1" lang="en-US" altLang="ja-JP" dirty="0"/>
                    <a:t>branch test</a:t>
                  </a:r>
                  <a:endParaRPr kumimoji="1" lang="ja-JP" altLang="en-US" dirty="0"/>
                </a:p>
              </p:txBody>
            </p:sp>
            <p:sp>
              <p:nvSpPr>
                <p:cNvPr id="15" name="テキスト ボックス 14">
                  <a:extLst>
                    <a:ext uri="{FF2B5EF4-FFF2-40B4-BE49-F238E27FC236}">
                      <a16:creationId xmlns:a16="http://schemas.microsoft.com/office/drawing/2014/main" id="{70ADF051-D010-58E3-E25A-AEB6FFBFA917}"/>
                    </a:ext>
                  </a:extLst>
                </p:cNvPr>
                <p:cNvSpPr txBox="1"/>
                <p:nvPr/>
              </p:nvSpPr>
              <p:spPr>
                <a:xfrm>
                  <a:off x="7784088" y="3326138"/>
                  <a:ext cx="1287532" cy="369332"/>
                </a:xfrm>
                <a:prstGeom prst="rect">
                  <a:avLst/>
                </a:prstGeom>
                <a:noFill/>
              </p:spPr>
              <p:txBody>
                <a:bodyPr wrap="none" rtlCol="0">
                  <a:spAutoFit/>
                </a:bodyPr>
                <a:lstStyle/>
                <a:p>
                  <a:r>
                    <a:rPr kumimoji="1" lang="en-US" altLang="ja-JP" dirty="0"/>
                    <a:t>sample.txt</a:t>
                  </a:r>
                  <a:endParaRPr kumimoji="1" lang="ja-JP" altLang="en-US" dirty="0"/>
                </a:p>
              </p:txBody>
            </p:sp>
          </p:grpSp>
          <p:pic>
            <p:nvPicPr>
              <p:cNvPr id="19" name="図 18">
                <a:extLst>
                  <a:ext uri="{FF2B5EF4-FFF2-40B4-BE49-F238E27FC236}">
                    <a16:creationId xmlns:a16="http://schemas.microsoft.com/office/drawing/2014/main" id="{170026C1-5DE9-5781-7626-9779B92DFBEA}"/>
                  </a:ext>
                </a:extLst>
              </p:cNvPr>
              <p:cNvPicPr>
                <a:picLocks noChangeAspect="1"/>
              </p:cNvPicPr>
              <p:nvPr/>
            </p:nvPicPr>
            <p:blipFill>
              <a:blip r:embed="rId2"/>
              <a:stretch>
                <a:fillRect/>
              </a:stretch>
            </p:blipFill>
            <p:spPr>
              <a:xfrm>
                <a:off x="5296055" y="3321327"/>
                <a:ext cx="2847975" cy="714375"/>
              </a:xfrm>
              <a:prstGeom prst="rect">
                <a:avLst/>
              </a:prstGeom>
            </p:spPr>
          </p:pic>
          <p:grpSp>
            <p:nvGrpSpPr>
              <p:cNvPr id="20" name="グループ化 19">
                <a:extLst>
                  <a:ext uri="{FF2B5EF4-FFF2-40B4-BE49-F238E27FC236}">
                    <a16:creationId xmlns:a16="http://schemas.microsoft.com/office/drawing/2014/main" id="{77D53B77-615C-25CB-E1E7-504A24A22A6D}"/>
                  </a:ext>
                </a:extLst>
              </p:cNvPr>
              <p:cNvGrpSpPr/>
              <p:nvPr/>
            </p:nvGrpSpPr>
            <p:grpSpPr>
              <a:xfrm>
                <a:off x="8752215" y="2848918"/>
                <a:ext cx="1827744" cy="1652382"/>
                <a:chOff x="1596706" y="2207560"/>
                <a:chExt cx="1827744" cy="1652382"/>
              </a:xfrm>
            </p:grpSpPr>
            <p:sp>
              <p:nvSpPr>
                <p:cNvPr id="21" name="テキスト ボックス 20">
                  <a:extLst>
                    <a:ext uri="{FF2B5EF4-FFF2-40B4-BE49-F238E27FC236}">
                      <a16:creationId xmlns:a16="http://schemas.microsoft.com/office/drawing/2014/main" id="{DA411D9F-AE35-825A-0A34-DB94AD92FD50}"/>
                    </a:ext>
                  </a:extLst>
                </p:cNvPr>
                <p:cNvSpPr txBox="1"/>
                <p:nvPr/>
              </p:nvSpPr>
              <p:spPr>
                <a:xfrm>
                  <a:off x="1866812" y="3490610"/>
                  <a:ext cx="1287532" cy="369332"/>
                </a:xfrm>
                <a:prstGeom prst="rect">
                  <a:avLst/>
                </a:prstGeom>
                <a:noFill/>
              </p:spPr>
              <p:txBody>
                <a:bodyPr wrap="none" rtlCol="0">
                  <a:spAutoFit/>
                </a:bodyPr>
                <a:lstStyle/>
                <a:p>
                  <a:r>
                    <a:rPr kumimoji="1" lang="en-US" altLang="ja-JP" dirty="0"/>
                    <a:t>sample.txt</a:t>
                  </a:r>
                  <a:endParaRPr kumimoji="1" lang="ja-JP" altLang="en-US" dirty="0"/>
                </a:p>
              </p:txBody>
            </p:sp>
            <p:sp>
              <p:nvSpPr>
                <p:cNvPr id="22" name="テキスト ボックス 21">
                  <a:extLst>
                    <a:ext uri="{FF2B5EF4-FFF2-40B4-BE49-F238E27FC236}">
                      <a16:creationId xmlns:a16="http://schemas.microsoft.com/office/drawing/2014/main" id="{F4255B9F-71CF-5ECC-F703-E789FAB4A243}"/>
                    </a:ext>
                  </a:extLst>
                </p:cNvPr>
                <p:cNvSpPr txBox="1"/>
                <p:nvPr/>
              </p:nvSpPr>
              <p:spPr>
                <a:xfrm>
                  <a:off x="1596706" y="2207560"/>
                  <a:ext cx="1827744" cy="369332"/>
                </a:xfrm>
                <a:prstGeom prst="rect">
                  <a:avLst/>
                </a:prstGeom>
                <a:noFill/>
              </p:spPr>
              <p:txBody>
                <a:bodyPr wrap="none" rtlCol="0">
                  <a:spAutoFit/>
                </a:bodyPr>
                <a:lstStyle/>
                <a:p>
                  <a:r>
                    <a:rPr kumimoji="1" lang="en-US" altLang="ja-JP" b="1" dirty="0"/>
                    <a:t>Master(</a:t>
                  </a:r>
                  <a:r>
                    <a:rPr kumimoji="1" lang="en-US" altLang="ja-JP" b="1" dirty="0">
                      <a:solidFill>
                        <a:srgbClr val="FF0000"/>
                      </a:solidFill>
                    </a:rPr>
                    <a:t>HEAD</a:t>
                  </a:r>
                  <a:r>
                    <a:rPr kumimoji="1" lang="en-US" altLang="ja-JP" b="1" dirty="0"/>
                    <a:t>)</a:t>
                  </a:r>
                  <a:endParaRPr kumimoji="1" lang="ja-JP" altLang="en-US" b="1" dirty="0"/>
                </a:p>
              </p:txBody>
            </p:sp>
            <p:sp>
              <p:nvSpPr>
                <p:cNvPr id="23" name="テキスト ボックス 22">
                  <a:extLst>
                    <a:ext uri="{FF2B5EF4-FFF2-40B4-BE49-F238E27FC236}">
                      <a16:creationId xmlns:a16="http://schemas.microsoft.com/office/drawing/2014/main" id="{7024063C-2CAA-36E6-BFE5-DD0DC01DBF87}"/>
                    </a:ext>
                  </a:extLst>
                </p:cNvPr>
                <p:cNvSpPr txBox="1"/>
                <p:nvPr/>
              </p:nvSpPr>
              <p:spPr>
                <a:xfrm>
                  <a:off x="1943756" y="2713992"/>
                  <a:ext cx="1393330" cy="646331"/>
                </a:xfrm>
                <a:prstGeom prst="rect">
                  <a:avLst/>
                </a:prstGeom>
                <a:noFill/>
                <a:ln w="38100">
                  <a:solidFill>
                    <a:schemeClr val="tx1"/>
                  </a:solidFill>
                </a:ln>
              </p:spPr>
              <p:txBody>
                <a:bodyPr wrap="none" rtlCol="0">
                  <a:spAutoFit/>
                </a:bodyPr>
                <a:lstStyle/>
                <a:p>
                  <a:r>
                    <a:rPr lang="en-US" altLang="ja-JP" b="0" i="0" dirty="0">
                      <a:solidFill>
                        <a:srgbClr val="444444"/>
                      </a:solidFill>
                      <a:effectLst/>
                      <a:latin typeface="Helvetica Neue"/>
                    </a:rPr>
                    <a:t>Hello Git!</a:t>
                  </a:r>
                </a:p>
                <a:p>
                  <a:r>
                    <a:rPr kumimoji="1" lang="en-US" altLang="ja-JP" dirty="0"/>
                    <a:t>branch test</a:t>
                  </a:r>
                  <a:endParaRPr kumimoji="1" lang="ja-JP" altLang="en-US" dirty="0"/>
                </a:p>
              </p:txBody>
            </p:sp>
          </p:grpSp>
        </p:grpSp>
        <p:sp>
          <p:nvSpPr>
            <p:cNvPr id="26" name="テキスト ボックス 25">
              <a:extLst>
                <a:ext uri="{FF2B5EF4-FFF2-40B4-BE49-F238E27FC236}">
                  <a16:creationId xmlns:a16="http://schemas.microsoft.com/office/drawing/2014/main" id="{95FFBEB3-C395-9E69-EA98-6BD1DADC0A2F}"/>
                </a:ext>
              </a:extLst>
            </p:cNvPr>
            <p:cNvSpPr txBox="1"/>
            <p:nvPr/>
          </p:nvSpPr>
          <p:spPr>
            <a:xfrm>
              <a:off x="2209481" y="4976634"/>
              <a:ext cx="697627" cy="707886"/>
            </a:xfrm>
            <a:prstGeom prst="rect">
              <a:avLst/>
            </a:prstGeom>
            <a:noFill/>
          </p:spPr>
          <p:txBody>
            <a:bodyPr wrap="none" rtlCol="0">
              <a:spAutoFit/>
            </a:bodyPr>
            <a:lstStyle/>
            <a:p>
              <a:r>
                <a:rPr kumimoji="1" lang="ja-JP" altLang="en-US" sz="4000" dirty="0"/>
                <a:t>＋</a:t>
              </a:r>
            </a:p>
          </p:txBody>
        </p:sp>
      </p:grpSp>
    </p:spTree>
    <p:extLst>
      <p:ext uri="{BB962C8B-B14F-4D97-AF65-F5344CB8AC3E}">
        <p14:creationId xmlns:p14="http://schemas.microsoft.com/office/powerpoint/2010/main" val="1639056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01F3AE-278D-EF28-077F-86A8096CA0E1}"/>
              </a:ext>
            </a:extLst>
          </p:cNvPr>
          <p:cNvSpPr>
            <a:spLocks noGrp="1"/>
          </p:cNvSpPr>
          <p:nvPr>
            <p:ph type="title"/>
          </p:nvPr>
        </p:nvSpPr>
        <p:spPr/>
        <p:txBody>
          <a:bodyPr>
            <a:normAutofit/>
          </a:bodyPr>
          <a:lstStyle/>
          <a:p>
            <a:r>
              <a:rPr lang="ja-JP" altLang="en-US" b="1" i="0" dirty="0">
                <a:solidFill>
                  <a:srgbClr val="444444"/>
                </a:solidFill>
                <a:effectLst/>
              </a:rPr>
              <a:t>ブランチの削除</a:t>
            </a:r>
            <a:br>
              <a:rPr lang="ja-JP" altLang="en-US" b="1" i="0" dirty="0">
                <a:solidFill>
                  <a:srgbClr val="444444"/>
                </a:solidFill>
                <a:effectLst/>
              </a:rPr>
            </a:br>
            <a:r>
              <a:rPr lang="ja-JP" altLang="en-US" b="1" i="0" dirty="0">
                <a:solidFill>
                  <a:srgbClr val="444444"/>
                </a:solidFill>
                <a:effectLst/>
              </a:rPr>
              <a:t>ブランチ名の変更</a:t>
            </a:r>
            <a:endParaRPr kumimoji="1" lang="ja-JP" altLang="en-US" dirty="0"/>
          </a:p>
        </p:txBody>
      </p:sp>
      <p:sp>
        <p:nvSpPr>
          <p:cNvPr id="3" name="コンテンツ プレースホルダー 2">
            <a:extLst>
              <a:ext uri="{FF2B5EF4-FFF2-40B4-BE49-F238E27FC236}">
                <a16:creationId xmlns:a16="http://schemas.microsoft.com/office/drawing/2014/main" id="{B5C20365-ADC1-76B2-BE67-312456C9F561}"/>
              </a:ext>
            </a:extLst>
          </p:cNvPr>
          <p:cNvSpPr>
            <a:spLocks noGrp="1"/>
          </p:cNvSpPr>
          <p:nvPr>
            <p:ph idx="1"/>
          </p:nvPr>
        </p:nvSpPr>
        <p:spPr/>
        <p:txBody>
          <a:bodyPr/>
          <a:lstStyle/>
          <a:p>
            <a:r>
              <a:rPr kumimoji="1" lang="ja-JP" altLang="en-US" sz="2400" dirty="0"/>
              <a:t>削除するには「</a:t>
            </a:r>
            <a:r>
              <a:rPr kumimoji="1" lang="en-US" altLang="ja-JP" sz="2400" dirty="0"/>
              <a:t>git branch</a:t>
            </a:r>
            <a:r>
              <a:rPr kumimoji="1" lang="ja-JP" altLang="en-US" sz="2400" dirty="0"/>
              <a:t>」コマンドで「</a:t>
            </a:r>
            <a:r>
              <a:rPr kumimoji="1" lang="en-US" altLang="ja-JP" sz="2400" dirty="0"/>
              <a:t>-d</a:t>
            </a:r>
            <a:r>
              <a:rPr kumimoji="1" lang="ja-JP" altLang="en-US" sz="2400" dirty="0"/>
              <a:t>」オプションを指定</a:t>
            </a:r>
            <a:endParaRPr lang="en-US" altLang="ja-JP" sz="2400" dirty="0"/>
          </a:p>
          <a:p>
            <a:endParaRPr kumimoji="1" lang="en-US" altLang="ja-JP" dirty="0"/>
          </a:p>
          <a:p>
            <a:pPr marL="0" indent="0">
              <a:buNone/>
            </a:pPr>
            <a:endParaRPr kumimoji="1" lang="en-US" altLang="ja-JP" dirty="0"/>
          </a:p>
          <a:p>
            <a:r>
              <a:rPr lang="ja-JP" altLang="en-US" b="0" i="0" dirty="0">
                <a:solidFill>
                  <a:srgbClr val="444444"/>
                </a:solidFill>
                <a:effectLst/>
                <a:latin typeface="Helvetica Neue"/>
              </a:rPr>
              <a:t>ブランチ名を変更する場合は「</a:t>
            </a:r>
            <a:r>
              <a:rPr lang="en-US" altLang="ja-JP" b="0" i="0" dirty="0">
                <a:solidFill>
                  <a:srgbClr val="444444"/>
                </a:solidFill>
                <a:effectLst/>
                <a:latin typeface="Helvetica Neue"/>
              </a:rPr>
              <a:t>-m</a:t>
            </a:r>
            <a:r>
              <a:rPr lang="ja-JP" altLang="en-US" b="0" i="0" dirty="0">
                <a:solidFill>
                  <a:srgbClr val="444444"/>
                </a:solidFill>
                <a:effectLst/>
                <a:latin typeface="Helvetica Neue"/>
              </a:rPr>
              <a:t>」オプションを指定</a:t>
            </a:r>
            <a:endParaRPr lang="en-US" altLang="ja-JP" b="0" i="0" dirty="0">
              <a:solidFill>
                <a:srgbClr val="444444"/>
              </a:solidFill>
              <a:effectLst/>
              <a:latin typeface="Helvetica Neue"/>
            </a:endParaRPr>
          </a:p>
          <a:p>
            <a:endParaRPr kumimoji="1" lang="en-US" altLang="ja-JP" dirty="0">
              <a:solidFill>
                <a:srgbClr val="444444"/>
              </a:solidFill>
              <a:latin typeface="Helvetica Neue"/>
            </a:endParaRPr>
          </a:p>
          <a:p>
            <a:r>
              <a:rPr lang="ja-JP" altLang="en-US" b="0" i="0" dirty="0">
                <a:solidFill>
                  <a:srgbClr val="444444"/>
                </a:solidFill>
                <a:effectLst/>
                <a:latin typeface="Helvetica Neue"/>
              </a:rPr>
              <a:t>現在の作業中のブランチを変更する場合は新しいブランチ名を指定するだけで</a:t>
            </a:r>
            <a:r>
              <a:rPr lang="en-US" altLang="ja-JP" b="0" i="0" dirty="0">
                <a:solidFill>
                  <a:srgbClr val="444444"/>
                </a:solidFill>
                <a:effectLst/>
                <a:latin typeface="Helvetica Neue"/>
              </a:rPr>
              <a:t>OK</a:t>
            </a:r>
            <a:endParaRPr kumimoji="1" lang="ja-JP" altLang="en-US" dirty="0"/>
          </a:p>
        </p:txBody>
      </p:sp>
      <p:pic>
        <p:nvPicPr>
          <p:cNvPr id="7" name="図 6">
            <a:extLst>
              <a:ext uri="{FF2B5EF4-FFF2-40B4-BE49-F238E27FC236}">
                <a16:creationId xmlns:a16="http://schemas.microsoft.com/office/drawing/2014/main" id="{0FD019EF-053C-64D5-33DA-01C5A2081D24}"/>
              </a:ext>
            </a:extLst>
          </p:cNvPr>
          <p:cNvPicPr>
            <a:picLocks noChangeAspect="1"/>
          </p:cNvPicPr>
          <p:nvPr/>
        </p:nvPicPr>
        <p:blipFill>
          <a:blip r:embed="rId2"/>
          <a:stretch>
            <a:fillRect/>
          </a:stretch>
        </p:blipFill>
        <p:spPr>
          <a:xfrm>
            <a:off x="1215075" y="2267605"/>
            <a:ext cx="3238500" cy="714375"/>
          </a:xfrm>
          <a:prstGeom prst="rect">
            <a:avLst/>
          </a:prstGeom>
        </p:spPr>
      </p:pic>
      <p:pic>
        <p:nvPicPr>
          <p:cNvPr id="9" name="図 8">
            <a:extLst>
              <a:ext uri="{FF2B5EF4-FFF2-40B4-BE49-F238E27FC236}">
                <a16:creationId xmlns:a16="http://schemas.microsoft.com/office/drawing/2014/main" id="{520D9BE7-B1CE-6EAF-D10F-440F6C7F6BB3}"/>
              </a:ext>
            </a:extLst>
          </p:cNvPr>
          <p:cNvPicPr>
            <a:picLocks noChangeAspect="1"/>
          </p:cNvPicPr>
          <p:nvPr/>
        </p:nvPicPr>
        <p:blipFill>
          <a:blip r:embed="rId3"/>
          <a:stretch>
            <a:fillRect/>
          </a:stretch>
        </p:blipFill>
        <p:spPr>
          <a:xfrm>
            <a:off x="1215075" y="3748881"/>
            <a:ext cx="5486400" cy="504825"/>
          </a:xfrm>
          <a:prstGeom prst="rect">
            <a:avLst/>
          </a:prstGeom>
        </p:spPr>
      </p:pic>
      <p:pic>
        <p:nvPicPr>
          <p:cNvPr id="11" name="図 10">
            <a:extLst>
              <a:ext uri="{FF2B5EF4-FFF2-40B4-BE49-F238E27FC236}">
                <a16:creationId xmlns:a16="http://schemas.microsoft.com/office/drawing/2014/main" id="{A851D196-263E-270A-851A-ED51AE8CAA8B}"/>
              </a:ext>
            </a:extLst>
          </p:cNvPr>
          <p:cNvPicPr>
            <a:picLocks noChangeAspect="1"/>
          </p:cNvPicPr>
          <p:nvPr/>
        </p:nvPicPr>
        <p:blipFill>
          <a:blip r:embed="rId4"/>
          <a:stretch>
            <a:fillRect/>
          </a:stretch>
        </p:blipFill>
        <p:spPr>
          <a:xfrm>
            <a:off x="1215075" y="5268740"/>
            <a:ext cx="3790950" cy="466725"/>
          </a:xfrm>
          <a:prstGeom prst="rect">
            <a:avLst/>
          </a:prstGeom>
        </p:spPr>
      </p:pic>
    </p:spTree>
    <p:extLst>
      <p:ext uri="{BB962C8B-B14F-4D97-AF65-F5344CB8AC3E}">
        <p14:creationId xmlns:p14="http://schemas.microsoft.com/office/powerpoint/2010/main" val="1581868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F39940-1907-B257-6208-44B12BB27344}"/>
              </a:ext>
            </a:extLst>
          </p:cNvPr>
          <p:cNvSpPr>
            <a:spLocks noGrp="1"/>
          </p:cNvSpPr>
          <p:nvPr>
            <p:ph type="title"/>
          </p:nvPr>
        </p:nvSpPr>
        <p:spPr/>
        <p:txBody>
          <a:bodyPr/>
          <a:lstStyle/>
          <a:p>
            <a:r>
              <a:rPr kumimoji="1" lang="en-US" altLang="ja-JP" dirty="0"/>
              <a:t>Git</a:t>
            </a:r>
            <a:r>
              <a:rPr kumimoji="1" lang="ja-JP" altLang="en-US" dirty="0"/>
              <a:t>と</a:t>
            </a:r>
            <a:r>
              <a:rPr kumimoji="1" lang="en-US" altLang="ja-JP" dirty="0"/>
              <a:t>GitHub</a:t>
            </a:r>
            <a:r>
              <a:rPr kumimoji="1" lang="ja-JP" altLang="en-US" dirty="0"/>
              <a:t>の連動方法</a:t>
            </a:r>
          </a:p>
        </p:txBody>
      </p:sp>
      <p:sp>
        <p:nvSpPr>
          <p:cNvPr id="3" name="コンテンツ プレースホルダー 2">
            <a:extLst>
              <a:ext uri="{FF2B5EF4-FFF2-40B4-BE49-F238E27FC236}">
                <a16:creationId xmlns:a16="http://schemas.microsoft.com/office/drawing/2014/main" id="{B5A5E3F6-A074-1ADF-0A80-FC739AD00886}"/>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A57CBD27-2187-0DE6-F37C-8841FF8F8AF0}"/>
              </a:ext>
            </a:extLst>
          </p:cNvPr>
          <p:cNvPicPr>
            <a:picLocks noChangeAspect="1"/>
          </p:cNvPicPr>
          <p:nvPr/>
        </p:nvPicPr>
        <p:blipFill>
          <a:blip r:embed="rId2"/>
          <a:stretch>
            <a:fillRect/>
          </a:stretch>
        </p:blipFill>
        <p:spPr>
          <a:xfrm>
            <a:off x="116732" y="1690688"/>
            <a:ext cx="11546732" cy="4368595"/>
          </a:xfrm>
          <a:prstGeom prst="rect">
            <a:avLst/>
          </a:prstGeom>
        </p:spPr>
      </p:pic>
      <p:sp>
        <p:nvSpPr>
          <p:cNvPr id="6" name="正方形/長方形 5">
            <a:extLst>
              <a:ext uri="{FF2B5EF4-FFF2-40B4-BE49-F238E27FC236}">
                <a16:creationId xmlns:a16="http://schemas.microsoft.com/office/drawing/2014/main" id="{8611CF99-573B-C7C2-217C-F34E82371C08}"/>
              </a:ext>
            </a:extLst>
          </p:cNvPr>
          <p:cNvSpPr/>
          <p:nvPr/>
        </p:nvSpPr>
        <p:spPr>
          <a:xfrm>
            <a:off x="9698476" y="2414639"/>
            <a:ext cx="1059255" cy="3285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D0CAFC4-5505-28AC-7689-19CD58E1A14C}"/>
              </a:ext>
            </a:extLst>
          </p:cNvPr>
          <p:cNvSpPr/>
          <p:nvPr/>
        </p:nvSpPr>
        <p:spPr>
          <a:xfrm>
            <a:off x="10126494" y="4205374"/>
            <a:ext cx="558212" cy="3285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2CE5413-BDFF-1E85-50D3-DA082ADC1247}"/>
              </a:ext>
            </a:extLst>
          </p:cNvPr>
          <p:cNvSpPr txBox="1"/>
          <p:nvPr/>
        </p:nvSpPr>
        <p:spPr>
          <a:xfrm>
            <a:off x="5150155" y="2362215"/>
            <a:ext cx="2074607" cy="369332"/>
          </a:xfrm>
          <a:prstGeom prst="rect">
            <a:avLst/>
          </a:prstGeom>
          <a:solidFill>
            <a:schemeClr val="bg1"/>
          </a:solidFill>
        </p:spPr>
        <p:txBody>
          <a:bodyPr wrap="none" rtlCol="0">
            <a:spAutoFit/>
          </a:bodyPr>
          <a:lstStyle/>
          <a:p>
            <a:r>
              <a:rPr kumimoji="1" lang="en-US" altLang="ja-JP" dirty="0">
                <a:solidFill>
                  <a:srgbClr val="FF0000"/>
                </a:solidFill>
              </a:rPr>
              <a:t>1.Code</a:t>
            </a:r>
            <a:r>
              <a:rPr kumimoji="1" lang="ja-JP" altLang="en-US" dirty="0">
                <a:solidFill>
                  <a:srgbClr val="FF0000"/>
                </a:solidFill>
              </a:rPr>
              <a:t>をクリック</a:t>
            </a:r>
          </a:p>
        </p:txBody>
      </p:sp>
      <p:sp>
        <p:nvSpPr>
          <p:cNvPr id="9" name="テキスト ボックス 8">
            <a:extLst>
              <a:ext uri="{FF2B5EF4-FFF2-40B4-BE49-F238E27FC236}">
                <a16:creationId xmlns:a16="http://schemas.microsoft.com/office/drawing/2014/main" id="{1C983325-83FA-9257-1250-E5D9E0B9617E}"/>
              </a:ext>
            </a:extLst>
          </p:cNvPr>
          <p:cNvSpPr txBox="1"/>
          <p:nvPr/>
        </p:nvSpPr>
        <p:spPr>
          <a:xfrm>
            <a:off x="5150155" y="2916213"/>
            <a:ext cx="2218877" cy="369332"/>
          </a:xfrm>
          <a:prstGeom prst="rect">
            <a:avLst/>
          </a:prstGeom>
          <a:solidFill>
            <a:schemeClr val="bg1"/>
          </a:solidFill>
        </p:spPr>
        <p:txBody>
          <a:bodyPr wrap="none" rtlCol="0">
            <a:spAutoFit/>
          </a:bodyPr>
          <a:lstStyle/>
          <a:p>
            <a:r>
              <a:rPr kumimoji="1" lang="en-US" altLang="ja-JP" dirty="0">
                <a:solidFill>
                  <a:srgbClr val="FF0000"/>
                </a:solidFill>
              </a:rPr>
              <a:t>2.</a:t>
            </a:r>
            <a:r>
              <a:rPr kumimoji="1" lang="ja-JP" altLang="en-US" dirty="0">
                <a:solidFill>
                  <a:srgbClr val="FF0000"/>
                </a:solidFill>
              </a:rPr>
              <a:t>アドレスをコピー</a:t>
            </a:r>
          </a:p>
        </p:txBody>
      </p:sp>
      <p:cxnSp>
        <p:nvCxnSpPr>
          <p:cNvPr id="10" name="直線矢印コネクタ 9">
            <a:extLst>
              <a:ext uri="{FF2B5EF4-FFF2-40B4-BE49-F238E27FC236}">
                <a16:creationId xmlns:a16="http://schemas.microsoft.com/office/drawing/2014/main" id="{F7A9FCB6-CC7E-1F45-E8D1-547AC484B537}"/>
              </a:ext>
            </a:extLst>
          </p:cNvPr>
          <p:cNvCxnSpPr>
            <a:cxnSpLocks/>
            <a:stCxn id="8" idx="3"/>
            <a:endCxn id="6" idx="1"/>
          </p:cNvCxnSpPr>
          <p:nvPr/>
        </p:nvCxnSpPr>
        <p:spPr>
          <a:xfrm>
            <a:off x="7224762" y="2546881"/>
            <a:ext cx="2473714" cy="3203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3" name="直線矢印コネクタ 12">
            <a:extLst>
              <a:ext uri="{FF2B5EF4-FFF2-40B4-BE49-F238E27FC236}">
                <a16:creationId xmlns:a16="http://schemas.microsoft.com/office/drawing/2014/main" id="{59C82DED-99F1-04A4-D953-41EE5AF87E28}"/>
              </a:ext>
            </a:extLst>
          </p:cNvPr>
          <p:cNvCxnSpPr>
            <a:cxnSpLocks/>
            <a:stCxn id="9" idx="3"/>
            <a:endCxn id="7" idx="1"/>
          </p:cNvCxnSpPr>
          <p:nvPr/>
        </p:nvCxnSpPr>
        <p:spPr>
          <a:xfrm>
            <a:off x="7369032" y="3100879"/>
            <a:ext cx="2757462" cy="1268775"/>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0620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AE59BB-025E-888B-1FAA-8E37A6CC86CD}"/>
              </a:ext>
            </a:extLst>
          </p:cNvPr>
          <p:cNvSpPr>
            <a:spLocks noGrp="1"/>
          </p:cNvSpPr>
          <p:nvPr>
            <p:ph type="title"/>
          </p:nvPr>
        </p:nvSpPr>
        <p:spPr/>
        <p:txBody>
          <a:bodyPr/>
          <a:lstStyle/>
          <a:p>
            <a:r>
              <a:rPr kumimoji="1" lang="ja-JP" altLang="en-US" b="1" dirty="0"/>
              <a:t>リポジトリをクローンする</a:t>
            </a:r>
          </a:p>
        </p:txBody>
      </p:sp>
      <p:sp>
        <p:nvSpPr>
          <p:cNvPr id="3" name="コンテンツ プレースホルダー 2">
            <a:extLst>
              <a:ext uri="{FF2B5EF4-FFF2-40B4-BE49-F238E27FC236}">
                <a16:creationId xmlns:a16="http://schemas.microsoft.com/office/drawing/2014/main" id="{B32E7AC1-CF2F-75F7-5EFE-6458778C54CD}"/>
              </a:ext>
            </a:extLst>
          </p:cNvPr>
          <p:cNvSpPr>
            <a:spLocks noGrp="1"/>
          </p:cNvSpPr>
          <p:nvPr>
            <p:ph idx="1"/>
          </p:nvPr>
        </p:nvSpPr>
        <p:spPr>
          <a:xfrm>
            <a:off x="838200" y="1472414"/>
            <a:ext cx="10515600" cy="1407769"/>
          </a:xfrm>
        </p:spPr>
        <p:txBody>
          <a:bodyPr/>
          <a:lstStyle/>
          <a:p>
            <a:r>
              <a:rPr kumimoji="1" lang="ja-JP" altLang="en-US" dirty="0"/>
              <a:t>リモートリポジトリから管理ファイルを取得する</a:t>
            </a:r>
          </a:p>
        </p:txBody>
      </p:sp>
      <p:pic>
        <p:nvPicPr>
          <p:cNvPr id="5" name="図 4">
            <a:extLst>
              <a:ext uri="{FF2B5EF4-FFF2-40B4-BE49-F238E27FC236}">
                <a16:creationId xmlns:a16="http://schemas.microsoft.com/office/drawing/2014/main" id="{7E285D1A-88DF-53B0-8FFA-081DBC45D212}"/>
              </a:ext>
            </a:extLst>
          </p:cNvPr>
          <p:cNvPicPr>
            <a:picLocks noChangeAspect="1"/>
          </p:cNvPicPr>
          <p:nvPr/>
        </p:nvPicPr>
        <p:blipFill>
          <a:blip r:embed="rId2"/>
          <a:stretch>
            <a:fillRect/>
          </a:stretch>
        </p:blipFill>
        <p:spPr>
          <a:xfrm>
            <a:off x="941698" y="2099789"/>
            <a:ext cx="7437219" cy="503106"/>
          </a:xfrm>
          <a:prstGeom prst="rect">
            <a:avLst/>
          </a:prstGeom>
        </p:spPr>
      </p:pic>
      <p:sp>
        <p:nvSpPr>
          <p:cNvPr id="6" name="タイトル 1">
            <a:extLst>
              <a:ext uri="{FF2B5EF4-FFF2-40B4-BE49-F238E27FC236}">
                <a16:creationId xmlns:a16="http://schemas.microsoft.com/office/drawing/2014/main" id="{FA0BB2F0-DA03-AB2C-409A-CD562857524D}"/>
              </a:ext>
            </a:extLst>
          </p:cNvPr>
          <p:cNvSpPr txBox="1">
            <a:spLocks/>
          </p:cNvSpPr>
          <p:nvPr/>
        </p:nvSpPr>
        <p:spPr>
          <a:xfrm>
            <a:off x="941698" y="35151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b="1" dirty="0"/>
              <a:t>ローカルリポジトリとリモートリポジトリを紐づけをする</a:t>
            </a:r>
          </a:p>
        </p:txBody>
      </p:sp>
      <p:sp>
        <p:nvSpPr>
          <p:cNvPr id="7" name="コンテンツ プレースホルダー 2">
            <a:extLst>
              <a:ext uri="{FF2B5EF4-FFF2-40B4-BE49-F238E27FC236}">
                <a16:creationId xmlns:a16="http://schemas.microsoft.com/office/drawing/2014/main" id="{B14752AB-B08F-97CC-B8A5-BDA14865797B}"/>
              </a:ext>
            </a:extLst>
          </p:cNvPr>
          <p:cNvSpPr txBox="1">
            <a:spLocks/>
          </p:cNvSpPr>
          <p:nvPr/>
        </p:nvSpPr>
        <p:spPr>
          <a:xfrm>
            <a:off x="941698" y="4443055"/>
            <a:ext cx="10515600" cy="1407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作業用フォルダに移動し、下記のコマンドを入力して</a:t>
            </a:r>
            <a:endParaRPr lang="en-US" altLang="ja-JP" dirty="0"/>
          </a:p>
          <a:p>
            <a:pPr marL="0" indent="0">
              <a:buNone/>
            </a:pPr>
            <a:r>
              <a:rPr lang="ja-JP" altLang="en-US" b="1" dirty="0"/>
              <a:t>  </a:t>
            </a:r>
            <a:r>
              <a:rPr lang="ja-JP" altLang="en-US" sz="2800" dirty="0"/>
              <a:t>リモートリポジトリ</a:t>
            </a:r>
            <a:r>
              <a:rPr lang="ja-JP" altLang="en-US" dirty="0"/>
              <a:t>と紐づけする</a:t>
            </a:r>
          </a:p>
        </p:txBody>
      </p:sp>
      <p:pic>
        <p:nvPicPr>
          <p:cNvPr id="9" name="図 8">
            <a:extLst>
              <a:ext uri="{FF2B5EF4-FFF2-40B4-BE49-F238E27FC236}">
                <a16:creationId xmlns:a16="http://schemas.microsoft.com/office/drawing/2014/main" id="{F5F7ED98-C750-71AC-E2C1-871ABD73AE33}"/>
              </a:ext>
            </a:extLst>
          </p:cNvPr>
          <p:cNvPicPr>
            <a:picLocks noChangeAspect="1"/>
          </p:cNvPicPr>
          <p:nvPr/>
        </p:nvPicPr>
        <p:blipFill>
          <a:blip r:embed="rId3"/>
          <a:stretch>
            <a:fillRect/>
          </a:stretch>
        </p:blipFill>
        <p:spPr>
          <a:xfrm>
            <a:off x="941699" y="5401624"/>
            <a:ext cx="9858375" cy="416242"/>
          </a:xfrm>
          <a:prstGeom prst="rect">
            <a:avLst/>
          </a:prstGeom>
        </p:spPr>
      </p:pic>
    </p:spTree>
    <p:extLst>
      <p:ext uri="{BB962C8B-B14F-4D97-AF65-F5344CB8AC3E}">
        <p14:creationId xmlns:p14="http://schemas.microsoft.com/office/powerpoint/2010/main" val="3730848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EF0A87-F7A6-8AB7-E5AD-C26B18778ED6}"/>
              </a:ext>
            </a:extLst>
          </p:cNvPr>
          <p:cNvSpPr>
            <a:spLocks noGrp="1"/>
          </p:cNvSpPr>
          <p:nvPr>
            <p:ph type="title"/>
          </p:nvPr>
        </p:nvSpPr>
        <p:spPr/>
        <p:txBody>
          <a:bodyPr/>
          <a:lstStyle/>
          <a:p>
            <a:r>
              <a:rPr kumimoji="1" lang="ja-JP" altLang="en-US" dirty="0"/>
              <a:t>リモートリポジトリにプッシュする</a:t>
            </a:r>
          </a:p>
        </p:txBody>
      </p:sp>
      <p:sp>
        <p:nvSpPr>
          <p:cNvPr id="3" name="コンテンツ プレースホルダー 2">
            <a:extLst>
              <a:ext uri="{FF2B5EF4-FFF2-40B4-BE49-F238E27FC236}">
                <a16:creationId xmlns:a16="http://schemas.microsoft.com/office/drawing/2014/main" id="{08DFA5DA-BE70-CFBA-941F-2A3382DE01DB}"/>
              </a:ext>
            </a:extLst>
          </p:cNvPr>
          <p:cNvSpPr>
            <a:spLocks noGrp="1"/>
          </p:cNvSpPr>
          <p:nvPr>
            <p:ph idx="1"/>
          </p:nvPr>
        </p:nvSpPr>
        <p:spPr/>
        <p:txBody>
          <a:bodyPr/>
          <a:lstStyle/>
          <a:p>
            <a:r>
              <a:rPr kumimoji="1" lang="ja-JP" altLang="en-US" dirty="0"/>
              <a:t>ローカルリポジトリでコミットしたファイルを</a:t>
            </a:r>
            <a:endParaRPr kumimoji="1" lang="en-US" altLang="ja-JP" dirty="0"/>
          </a:p>
          <a:p>
            <a:pPr marL="0" indent="0">
              <a:buNone/>
            </a:pPr>
            <a:r>
              <a:rPr kumimoji="1" lang="ja-JP" altLang="en-US" dirty="0"/>
              <a:t>  リモートリポジトリ</a:t>
            </a:r>
            <a:r>
              <a:rPr lang="ja-JP" altLang="en-US" dirty="0"/>
              <a:t>にプッシュ</a:t>
            </a:r>
            <a:r>
              <a:rPr lang="en-US" altLang="ja-JP" dirty="0"/>
              <a:t>(</a:t>
            </a:r>
            <a:r>
              <a:rPr lang="ja-JP" altLang="en-US" dirty="0"/>
              <a:t>保存</a:t>
            </a:r>
            <a:r>
              <a:rPr lang="en-US" altLang="ja-JP" dirty="0"/>
              <a:t>)</a:t>
            </a:r>
            <a:r>
              <a:rPr lang="ja-JP" altLang="en-US" dirty="0"/>
              <a:t>する</a:t>
            </a: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r>
              <a:rPr kumimoji="1" lang="en-US" altLang="ja-JP" dirty="0"/>
              <a:t>GitHub</a:t>
            </a:r>
            <a:r>
              <a:rPr kumimoji="1" lang="ja-JP" altLang="en-US" dirty="0"/>
              <a:t>のユーザ名とパスワードを求められるので、</a:t>
            </a:r>
            <a:endParaRPr kumimoji="1" lang="en-US" altLang="ja-JP" dirty="0"/>
          </a:p>
          <a:p>
            <a:pPr marL="0" indent="0">
              <a:buNone/>
            </a:pPr>
            <a:r>
              <a:rPr lang="ja-JP" altLang="en-US" dirty="0"/>
              <a:t>　</a:t>
            </a:r>
            <a:r>
              <a:rPr kumimoji="1" lang="ja-JP" altLang="en-US" dirty="0"/>
              <a:t>アカウント登録時に設定した内容を入力</a:t>
            </a:r>
          </a:p>
        </p:txBody>
      </p:sp>
      <p:pic>
        <p:nvPicPr>
          <p:cNvPr id="5" name="図 4">
            <a:extLst>
              <a:ext uri="{FF2B5EF4-FFF2-40B4-BE49-F238E27FC236}">
                <a16:creationId xmlns:a16="http://schemas.microsoft.com/office/drawing/2014/main" id="{3D23F447-88FF-1B46-BEA2-196D9AE9CB7C}"/>
              </a:ext>
            </a:extLst>
          </p:cNvPr>
          <p:cNvPicPr>
            <a:picLocks noChangeAspect="1"/>
          </p:cNvPicPr>
          <p:nvPr/>
        </p:nvPicPr>
        <p:blipFill>
          <a:blip r:embed="rId2"/>
          <a:stretch>
            <a:fillRect/>
          </a:stretch>
        </p:blipFill>
        <p:spPr>
          <a:xfrm>
            <a:off x="970786" y="3024261"/>
            <a:ext cx="9819320" cy="809478"/>
          </a:xfrm>
          <a:prstGeom prst="rect">
            <a:avLst/>
          </a:prstGeom>
        </p:spPr>
      </p:pic>
    </p:spTree>
    <p:extLst>
      <p:ext uri="{BB962C8B-B14F-4D97-AF65-F5344CB8AC3E}">
        <p14:creationId xmlns:p14="http://schemas.microsoft.com/office/powerpoint/2010/main" val="1210750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F001436-2F8C-28B0-8106-3FA663363F46}"/>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3606800" y="484188"/>
            <a:ext cx="8585200" cy="572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622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31902E-0CB4-28D0-5AA6-EF217D045CB1}"/>
              </a:ext>
            </a:extLst>
          </p:cNvPr>
          <p:cNvSpPr>
            <a:spLocks noGrp="1"/>
          </p:cNvSpPr>
          <p:nvPr>
            <p:ph type="title"/>
          </p:nvPr>
        </p:nvSpPr>
        <p:spPr/>
        <p:txBody>
          <a:bodyPr/>
          <a:lstStyle/>
          <a:p>
            <a:r>
              <a:rPr lang="en-US" altLang="ja-JP" dirty="0" err="1"/>
              <a:t>Sourcetree</a:t>
            </a:r>
            <a:r>
              <a:rPr lang="ja-JP" altLang="en-US" dirty="0"/>
              <a:t>概要</a:t>
            </a:r>
            <a:endParaRPr kumimoji="1" lang="ja-JP" altLang="en-US" dirty="0"/>
          </a:p>
        </p:txBody>
      </p:sp>
      <p:sp>
        <p:nvSpPr>
          <p:cNvPr id="3" name="コンテンツ プレースホルダー 2">
            <a:extLst>
              <a:ext uri="{FF2B5EF4-FFF2-40B4-BE49-F238E27FC236}">
                <a16:creationId xmlns:a16="http://schemas.microsoft.com/office/drawing/2014/main" id="{BC8320E7-B74A-1C48-9837-414CEEC88E3F}"/>
              </a:ext>
            </a:extLst>
          </p:cNvPr>
          <p:cNvSpPr>
            <a:spLocks noGrp="1"/>
          </p:cNvSpPr>
          <p:nvPr>
            <p:ph sz="half" idx="1"/>
          </p:nvPr>
        </p:nvSpPr>
        <p:spPr/>
        <p:txBody>
          <a:bodyPr>
            <a:spAutoFit/>
          </a:bodyPr>
          <a:lstStyle/>
          <a:p>
            <a:r>
              <a:rPr lang="en-US" altLang="ja-JP" b="1" i="0" dirty="0">
                <a:solidFill>
                  <a:srgbClr val="000000"/>
                </a:solidFill>
                <a:effectLst/>
                <a:latin typeface="游ゴシック Medium" panose="020B0500000000000000" pitchFamily="50" charset="-128"/>
                <a:ea typeface="游ゴシック Medium" panose="020B0500000000000000" pitchFamily="50" charset="-128"/>
              </a:rPr>
              <a:t>Git</a:t>
            </a:r>
            <a:r>
              <a:rPr lang="ja-JP" altLang="en-US" b="1" i="0" dirty="0">
                <a:solidFill>
                  <a:srgbClr val="000000"/>
                </a:solidFill>
                <a:effectLst/>
                <a:latin typeface="游ゴシック Medium" panose="020B0500000000000000" pitchFamily="50" charset="-128"/>
                <a:ea typeface="游ゴシック Medium" panose="020B0500000000000000" pitchFamily="50" charset="-128"/>
              </a:rPr>
              <a:t>の操作を効率的に扱う</a:t>
            </a:r>
            <a:r>
              <a:rPr lang="en-US" altLang="ja-JP" b="1" i="0" dirty="0">
                <a:solidFill>
                  <a:srgbClr val="000000"/>
                </a:solidFill>
                <a:effectLst/>
                <a:latin typeface="游ゴシック Medium" panose="020B0500000000000000" pitchFamily="50" charset="-128"/>
                <a:ea typeface="游ゴシック Medium" panose="020B0500000000000000" pitchFamily="50" charset="-128"/>
              </a:rPr>
              <a:t>GUI</a:t>
            </a:r>
            <a:r>
              <a:rPr lang="ja-JP" altLang="en-US" b="1" i="0" dirty="0">
                <a:solidFill>
                  <a:srgbClr val="000000"/>
                </a:solidFill>
                <a:effectLst/>
                <a:latin typeface="游ゴシック Medium" panose="020B0500000000000000" pitchFamily="50" charset="-128"/>
                <a:ea typeface="游ゴシック Medium" panose="020B0500000000000000" pitchFamily="50" charset="-128"/>
              </a:rPr>
              <a:t>で、</a:t>
            </a:r>
            <a:r>
              <a:rPr lang="en-US" altLang="ja-JP" b="1" i="0" dirty="0">
                <a:solidFill>
                  <a:srgbClr val="000000"/>
                </a:solidFill>
                <a:effectLst/>
                <a:latin typeface="游ゴシック Medium" panose="020B0500000000000000" pitchFamily="50" charset="-128"/>
                <a:ea typeface="游ゴシック Medium" panose="020B0500000000000000" pitchFamily="50" charset="-128"/>
              </a:rPr>
              <a:t>GUI</a:t>
            </a:r>
            <a:r>
              <a:rPr lang="ja-JP" altLang="en-US" b="1" i="0" dirty="0">
                <a:solidFill>
                  <a:srgbClr val="000000"/>
                </a:solidFill>
                <a:effectLst/>
                <a:latin typeface="游ゴシック Medium" panose="020B0500000000000000" pitchFamily="50" charset="-128"/>
                <a:ea typeface="游ゴシック Medium" panose="020B0500000000000000" pitchFamily="50" charset="-128"/>
              </a:rPr>
              <a:t>とはユーザー画面上で視覚的に操作ができる機能</a:t>
            </a:r>
            <a:endParaRPr kumimoji="1" lang="ja-JP" altLang="en-US" dirty="0"/>
          </a:p>
        </p:txBody>
      </p:sp>
      <p:grpSp>
        <p:nvGrpSpPr>
          <p:cNvPr id="4" name="グループ化 3">
            <a:extLst>
              <a:ext uri="{FF2B5EF4-FFF2-40B4-BE49-F238E27FC236}">
                <a16:creationId xmlns:a16="http://schemas.microsoft.com/office/drawing/2014/main" id="{E907E557-18F5-0C79-2E3D-ED3993AC5FFA}"/>
              </a:ext>
            </a:extLst>
          </p:cNvPr>
          <p:cNvGrpSpPr/>
          <p:nvPr/>
        </p:nvGrpSpPr>
        <p:grpSpPr>
          <a:xfrm>
            <a:off x="6019800" y="1794266"/>
            <a:ext cx="5317765" cy="1256066"/>
            <a:chOff x="6019800" y="1794266"/>
            <a:chExt cx="5317765" cy="1256066"/>
          </a:xfrm>
        </p:grpSpPr>
        <p:pic>
          <p:nvPicPr>
            <p:cNvPr id="7" name="図 6">
              <a:extLst>
                <a:ext uri="{FF2B5EF4-FFF2-40B4-BE49-F238E27FC236}">
                  <a16:creationId xmlns:a16="http://schemas.microsoft.com/office/drawing/2014/main" id="{21FC7871-B98E-0A0A-465C-A45B56235115}"/>
                </a:ext>
              </a:extLst>
            </p:cNvPr>
            <p:cNvPicPr>
              <a:picLocks noChangeAspect="1"/>
            </p:cNvPicPr>
            <p:nvPr/>
          </p:nvPicPr>
          <p:blipFill>
            <a:blip r:embed="rId2"/>
            <a:stretch>
              <a:fillRect/>
            </a:stretch>
          </p:blipFill>
          <p:spPr>
            <a:xfrm>
              <a:off x="6019800" y="2113870"/>
              <a:ext cx="5317765" cy="936462"/>
            </a:xfrm>
            <a:prstGeom prst="rect">
              <a:avLst/>
            </a:prstGeom>
          </p:spPr>
        </p:pic>
        <p:sp>
          <p:nvSpPr>
            <p:cNvPr id="12" name="テキスト ボックス 11">
              <a:extLst>
                <a:ext uri="{FF2B5EF4-FFF2-40B4-BE49-F238E27FC236}">
                  <a16:creationId xmlns:a16="http://schemas.microsoft.com/office/drawing/2014/main" id="{ABC3E832-DCFE-0070-93EE-CE8E10C40D3B}"/>
                </a:ext>
              </a:extLst>
            </p:cNvPr>
            <p:cNvSpPr txBox="1"/>
            <p:nvPr/>
          </p:nvSpPr>
          <p:spPr>
            <a:xfrm>
              <a:off x="6019800" y="1794266"/>
              <a:ext cx="2492990" cy="369332"/>
            </a:xfrm>
            <a:prstGeom prst="rect">
              <a:avLst/>
            </a:prstGeom>
            <a:noFill/>
          </p:spPr>
          <p:txBody>
            <a:bodyPr wrap="none" rtlCol="0">
              <a:spAutoFit/>
            </a:bodyPr>
            <a:lstStyle/>
            <a:p>
              <a:r>
                <a:rPr kumimoji="1" lang="ja-JP" altLang="en-US" b="1" dirty="0"/>
                <a:t>エクスプローラー表示</a:t>
              </a:r>
            </a:p>
          </p:txBody>
        </p:sp>
      </p:grpSp>
      <p:grpSp>
        <p:nvGrpSpPr>
          <p:cNvPr id="6" name="グループ化 5">
            <a:extLst>
              <a:ext uri="{FF2B5EF4-FFF2-40B4-BE49-F238E27FC236}">
                <a16:creationId xmlns:a16="http://schemas.microsoft.com/office/drawing/2014/main" id="{0A0366D4-7943-51D1-1939-E54978B3D6E3}"/>
              </a:ext>
            </a:extLst>
          </p:cNvPr>
          <p:cNvGrpSpPr/>
          <p:nvPr/>
        </p:nvGrpSpPr>
        <p:grpSpPr>
          <a:xfrm>
            <a:off x="3233460" y="3244334"/>
            <a:ext cx="8881197" cy="3523631"/>
            <a:chOff x="3233460" y="3244334"/>
            <a:chExt cx="8881197" cy="3523631"/>
          </a:xfrm>
        </p:grpSpPr>
        <p:grpSp>
          <p:nvGrpSpPr>
            <p:cNvPr id="5" name="グループ化 4">
              <a:extLst>
                <a:ext uri="{FF2B5EF4-FFF2-40B4-BE49-F238E27FC236}">
                  <a16:creationId xmlns:a16="http://schemas.microsoft.com/office/drawing/2014/main" id="{C1189B12-8882-56CF-C125-6F659BB6BF4C}"/>
                </a:ext>
              </a:extLst>
            </p:cNvPr>
            <p:cNvGrpSpPr/>
            <p:nvPr/>
          </p:nvGrpSpPr>
          <p:grpSpPr>
            <a:xfrm>
              <a:off x="6019800" y="3244334"/>
              <a:ext cx="6094857" cy="3523631"/>
              <a:chOff x="6019800" y="3244334"/>
              <a:chExt cx="6094857" cy="3523631"/>
            </a:xfrm>
          </p:grpSpPr>
          <p:pic>
            <p:nvPicPr>
              <p:cNvPr id="10" name="図 9">
                <a:extLst>
                  <a:ext uri="{FF2B5EF4-FFF2-40B4-BE49-F238E27FC236}">
                    <a16:creationId xmlns:a16="http://schemas.microsoft.com/office/drawing/2014/main" id="{D2CCED0C-AB01-D744-F7CA-94483B10128B}"/>
                  </a:ext>
                </a:extLst>
              </p:cNvPr>
              <p:cNvPicPr>
                <a:picLocks noChangeAspect="1"/>
              </p:cNvPicPr>
              <p:nvPr/>
            </p:nvPicPr>
            <p:blipFill>
              <a:blip r:embed="rId3"/>
              <a:stretch>
                <a:fillRect/>
              </a:stretch>
            </p:blipFill>
            <p:spPr>
              <a:xfrm>
                <a:off x="6019800" y="3613666"/>
                <a:ext cx="6094857" cy="3154299"/>
              </a:xfrm>
              <a:prstGeom prst="rect">
                <a:avLst/>
              </a:prstGeom>
            </p:spPr>
          </p:pic>
          <p:sp>
            <p:nvSpPr>
              <p:cNvPr id="13" name="テキスト ボックス 12">
                <a:extLst>
                  <a:ext uri="{FF2B5EF4-FFF2-40B4-BE49-F238E27FC236}">
                    <a16:creationId xmlns:a16="http://schemas.microsoft.com/office/drawing/2014/main" id="{C588D085-4903-AB37-F04C-7B972FB317B6}"/>
                  </a:ext>
                </a:extLst>
              </p:cNvPr>
              <p:cNvSpPr txBox="1"/>
              <p:nvPr/>
            </p:nvSpPr>
            <p:spPr>
              <a:xfrm>
                <a:off x="6019800" y="3244334"/>
                <a:ext cx="1880643" cy="369332"/>
              </a:xfrm>
              <a:prstGeom prst="rect">
                <a:avLst/>
              </a:prstGeom>
              <a:noFill/>
            </p:spPr>
            <p:txBody>
              <a:bodyPr wrap="none" rtlCol="0">
                <a:spAutoFit/>
              </a:bodyPr>
              <a:lstStyle/>
              <a:p>
                <a:r>
                  <a:rPr kumimoji="1" lang="en-US" altLang="ja-JP" b="1" dirty="0" err="1"/>
                  <a:t>Sourcetree</a:t>
                </a:r>
                <a:r>
                  <a:rPr kumimoji="1" lang="ja-JP" altLang="en-US" b="1" dirty="0"/>
                  <a:t>表示</a:t>
                </a:r>
              </a:p>
            </p:txBody>
          </p:sp>
        </p:grpSp>
        <p:sp>
          <p:nvSpPr>
            <p:cNvPr id="14" name="正方形/長方形 13">
              <a:extLst>
                <a:ext uri="{FF2B5EF4-FFF2-40B4-BE49-F238E27FC236}">
                  <a16:creationId xmlns:a16="http://schemas.microsoft.com/office/drawing/2014/main" id="{8820FCD4-DF3F-FA26-9A82-FBA499F21A54}"/>
                </a:ext>
              </a:extLst>
            </p:cNvPr>
            <p:cNvSpPr/>
            <p:nvPr/>
          </p:nvSpPr>
          <p:spPr>
            <a:xfrm>
              <a:off x="7752522" y="4591878"/>
              <a:ext cx="4362135"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AB0A81F9-071B-ADF8-D512-C92CBC4401BE}"/>
                </a:ext>
              </a:extLst>
            </p:cNvPr>
            <p:cNvSpPr/>
            <p:nvPr/>
          </p:nvSpPr>
          <p:spPr>
            <a:xfrm>
              <a:off x="7752522" y="4956168"/>
              <a:ext cx="4362135" cy="9832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5F6A63E8-CB88-82FF-AEC0-0A5E296C79EF}"/>
                </a:ext>
              </a:extLst>
            </p:cNvPr>
            <p:cNvSpPr txBox="1"/>
            <p:nvPr/>
          </p:nvSpPr>
          <p:spPr>
            <a:xfrm>
              <a:off x="3233460" y="4302795"/>
              <a:ext cx="2688557" cy="369332"/>
            </a:xfrm>
            <a:prstGeom prst="rect">
              <a:avLst/>
            </a:prstGeom>
            <a:noFill/>
          </p:spPr>
          <p:txBody>
            <a:bodyPr wrap="none" rtlCol="0">
              <a:spAutoFit/>
            </a:bodyPr>
            <a:lstStyle/>
            <a:p>
              <a:r>
                <a:rPr kumimoji="1" lang="en-US" altLang="ja-JP" b="1" u="sng" dirty="0" err="1"/>
                <a:t>Gti</a:t>
              </a:r>
              <a:r>
                <a:rPr kumimoji="1" lang="ja-JP" altLang="en-US" b="1" u="sng" dirty="0"/>
                <a:t>導入マニュアル</a:t>
              </a:r>
              <a:r>
                <a:rPr kumimoji="1" lang="en-US" altLang="ja-JP" b="1" u="sng" dirty="0"/>
                <a:t>.pptx</a:t>
              </a:r>
              <a:endParaRPr kumimoji="1" lang="ja-JP" altLang="en-US" b="1" u="sng" dirty="0"/>
            </a:p>
          </p:txBody>
        </p:sp>
        <p:sp>
          <p:nvSpPr>
            <p:cNvPr id="17" name="テキスト ボックス 16">
              <a:extLst>
                <a:ext uri="{FF2B5EF4-FFF2-40B4-BE49-F238E27FC236}">
                  <a16:creationId xmlns:a16="http://schemas.microsoft.com/office/drawing/2014/main" id="{F8371F51-2A00-C6B4-D6D7-C34E2F361F0B}"/>
                </a:ext>
              </a:extLst>
            </p:cNvPr>
            <p:cNvSpPr txBox="1"/>
            <p:nvPr/>
          </p:nvSpPr>
          <p:spPr>
            <a:xfrm>
              <a:off x="4103088" y="5055213"/>
              <a:ext cx="949299" cy="369332"/>
            </a:xfrm>
            <a:prstGeom prst="rect">
              <a:avLst/>
            </a:prstGeom>
            <a:noFill/>
          </p:spPr>
          <p:txBody>
            <a:bodyPr wrap="none" rtlCol="0">
              <a:spAutoFit/>
            </a:bodyPr>
            <a:lstStyle/>
            <a:p>
              <a:r>
                <a:rPr kumimoji="1" lang="en-US" altLang="ja-JP" b="1" u="sng" dirty="0"/>
                <a:t>test.py</a:t>
              </a:r>
              <a:endParaRPr kumimoji="1" lang="ja-JP" altLang="en-US" b="1" u="sng" dirty="0"/>
            </a:p>
          </p:txBody>
        </p:sp>
        <p:cxnSp>
          <p:nvCxnSpPr>
            <p:cNvPr id="19" name="直線矢印コネクタ 18">
              <a:extLst>
                <a:ext uri="{FF2B5EF4-FFF2-40B4-BE49-F238E27FC236}">
                  <a16:creationId xmlns:a16="http://schemas.microsoft.com/office/drawing/2014/main" id="{CEFD87A1-C83E-F2B6-EBFE-47CC9CFCD4E7}"/>
                </a:ext>
              </a:extLst>
            </p:cNvPr>
            <p:cNvCxnSpPr>
              <a:stCxn id="16" idx="3"/>
              <a:endCxn id="14" idx="1"/>
            </p:cNvCxnSpPr>
            <p:nvPr/>
          </p:nvCxnSpPr>
          <p:spPr>
            <a:xfrm>
              <a:off x="5922017" y="4487461"/>
              <a:ext cx="1830505" cy="28908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 name="直線矢印コネクタ 19">
              <a:extLst>
                <a:ext uri="{FF2B5EF4-FFF2-40B4-BE49-F238E27FC236}">
                  <a16:creationId xmlns:a16="http://schemas.microsoft.com/office/drawing/2014/main" id="{821DBA83-E82E-B169-04D1-C79814A1BE7F}"/>
                </a:ext>
              </a:extLst>
            </p:cNvPr>
            <p:cNvCxnSpPr>
              <a:cxnSpLocks/>
              <a:stCxn id="17" idx="3"/>
              <a:endCxn id="15" idx="1"/>
            </p:cNvCxnSpPr>
            <p:nvPr/>
          </p:nvCxnSpPr>
          <p:spPr>
            <a:xfrm>
              <a:off x="5052387" y="5239879"/>
              <a:ext cx="2700135" cy="20791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060058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F6FD918-8361-4065-8143-26FC6F41D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7368" y="777875"/>
            <a:ext cx="8577263"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733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06B741C-C231-27D2-4F47-5FC12580FF6C}"/>
              </a:ext>
            </a:extLst>
          </p:cNvPr>
          <p:cNvPicPr>
            <a:picLocks noChangeAspect="1"/>
          </p:cNvPicPr>
          <p:nvPr/>
        </p:nvPicPr>
        <p:blipFill>
          <a:blip r:embed="rId2"/>
          <a:stretch>
            <a:fillRect/>
          </a:stretch>
        </p:blipFill>
        <p:spPr>
          <a:xfrm>
            <a:off x="2205228" y="0"/>
            <a:ext cx="7781544" cy="6858000"/>
          </a:xfrm>
          <a:prstGeom prst="rect">
            <a:avLst/>
          </a:prstGeom>
        </p:spPr>
      </p:pic>
      <p:sp>
        <p:nvSpPr>
          <p:cNvPr id="2" name="正方形/長方形 1">
            <a:extLst>
              <a:ext uri="{FF2B5EF4-FFF2-40B4-BE49-F238E27FC236}">
                <a16:creationId xmlns:a16="http://schemas.microsoft.com/office/drawing/2014/main" id="{A3845BA0-ACB3-EF7E-50AA-7B5E005022B1}"/>
              </a:ext>
            </a:extLst>
          </p:cNvPr>
          <p:cNvSpPr/>
          <p:nvPr/>
        </p:nvSpPr>
        <p:spPr>
          <a:xfrm>
            <a:off x="8557310" y="1282043"/>
            <a:ext cx="633824"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740523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1B84361-5DA1-F4E2-1F0A-44DE720A80E5}"/>
              </a:ext>
            </a:extLst>
          </p:cNvPr>
          <p:cNvPicPr>
            <a:picLocks noChangeAspect="1"/>
          </p:cNvPicPr>
          <p:nvPr/>
        </p:nvPicPr>
        <p:blipFill>
          <a:blip r:embed="rId2"/>
          <a:stretch>
            <a:fillRect/>
          </a:stretch>
        </p:blipFill>
        <p:spPr>
          <a:xfrm>
            <a:off x="3533775" y="1223962"/>
            <a:ext cx="5124450" cy="4410075"/>
          </a:xfrm>
          <a:prstGeom prst="rect">
            <a:avLst/>
          </a:prstGeom>
        </p:spPr>
      </p:pic>
      <p:sp>
        <p:nvSpPr>
          <p:cNvPr id="2" name="正方形/長方形 1">
            <a:extLst>
              <a:ext uri="{FF2B5EF4-FFF2-40B4-BE49-F238E27FC236}">
                <a16:creationId xmlns:a16="http://schemas.microsoft.com/office/drawing/2014/main" id="{DE6270BB-D4C4-B5AC-9F86-C5B50837DD96}"/>
              </a:ext>
            </a:extLst>
          </p:cNvPr>
          <p:cNvSpPr/>
          <p:nvPr/>
        </p:nvSpPr>
        <p:spPr>
          <a:xfrm>
            <a:off x="4937418" y="1894786"/>
            <a:ext cx="3386450"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3DC7CC3C-2BD8-63B1-3B6E-13C5562E8F10}"/>
              </a:ext>
            </a:extLst>
          </p:cNvPr>
          <p:cNvSpPr/>
          <p:nvPr/>
        </p:nvSpPr>
        <p:spPr>
          <a:xfrm>
            <a:off x="5014403" y="4344521"/>
            <a:ext cx="3386450"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96382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A3F6CE3-928E-02F8-1219-312ACD082B7A}"/>
              </a:ext>
            </a:extLst>
          </p:cNvPr>
          <p:cNvPicPr>
            <a:picLocks noChangeAspect="1"/>
          </p:cNvPicPr>
          <p:nvPr/>
        </p:nvPicPr>
        <p:blipFill>
          <a:blip r:embed="rId2"/>
          <a:stretch>
            <a:fillRect/>
          </a:stretch>
        </p:blipFill>
        <p:spPr>
          <a:xfrm>
            <a:off x="4295488" y="0"/>
            <a:ext cx="3601023" cy="6858000"/>
          </a:xfrm>
          <a:prstGeom prst="rect">
            <a:avLst/>
          </a:prstGeom>
        </p:spPr>
      </p:pic>
      <p:sp>
        <p:nvSpPr>
          <p:cNvPr id="2" name="正方形/長方形 1">
            <a:extLst>
              <a:ext uri="{FF2B5EF4-FFF2-40B4-BE49-F238E27FC236}">
                <a16:creationId xmlns:a16="http://schemas.microsoft.com/office/drawing/2014/main" id="{340CBF3A-1109-4E76-E177-9281EF102048}"/>
              </a:ext>
            </a:extLst>
          </p:cNvPr>
          <p:cNvSpPr/>
          <p:nvPr/>
        </p:nvSpPr>
        <p:spPr>
          <a:xfrm>
            <a:off x="4752350" y="3345280"/>
            <a:ext cx="2687297"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F947B6C4-03C4-3934-D0E1-A6C043F99F82}"/>
              </a:ext>
            </a:extLst>
          </p:cNvPr>
          <p:cNvSpPr/>
          <p:nvPr/>
        </p:nvSpPr>
        <p:spPr>
          <a:xfrm>
            <a:off x="4759878" y="4072715"/>
            <a:ext cx="2687297"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3EBA71EC-A9E8-BEC1-9CD8-EFA547D20124}"/>
              </a:ext>
            </a:extLst>
          </p:cNvPr>
          <p:cNvSpPr txBox="1"/>
          <p:nvPr/>
        </p:nvSpPr>
        <p:spPr>
          <a:xfrm>
            <a:off x="7965649" y="3285295"/>
            <a:ext cx="3647152" cy="369332"/>
          </a:xfrm>
          <a:prstGeom prst="rect">
            <a:avLst/>
          </a:prstGeom>
          <a:noFill/>
        </p:spPr>
        <p:txBody>
          <a:bodyPr wrap="none" rtlCol="0">
            <a:spAutoFit/>
          </a:bodyPr>
          <a:lstStyle/>
          <a:p>
            <a:r>
              <a:rPr kumimoji="1" lang="ja-JP" altLang="en-US" dirty="0"/>
              <a:t>ユーザー名またはメールアドレス</a:t>
            </a:r>
          </a:p>
        </p:txBody>
      </p:sp>
      <p:sp>
        <p:nvSpPr>
          <p:cNvPr id="6" name="テキスト ボックス 5">
            <a:extLst>
              <a:ext uri="{FF2B5EF4-FFF2-40B4-BE49-F238E27FC236}">
                <a16:creationId xmlns:a16="http://schemas.microsoft.com/office/drawing/2014/main" id="{6ACCF6D2-FC04-3E32-3194-021FD4AA6E25}"/>
              </a:ext>
            </a:extLst>
          </p:cNvPr>
          <p:cNvSpPr txBox="1"/>
          <p:nvPr/>
        </p:nvSpPr>
        <p:spPr>
          <a:xfrm>
            <a:off x="8042635" y="4072715"/>
            <a:ext cx="1338828" cy="369332"/>
          </a:xfrm>
          <a:prstGeom prst="rect">
            <a:avLst/>
          </a:prstGeom>
          <a:noFill/>
        </p:spPr>
        <p:txBody>
          <a:bodyPr wrap="none" rtlCol="0">
            <a:spAutoFit/>
          </a:bodyPr>
          <a:lstStyle/>
          <a:p>
            <a:r>
              <a:rPr kumimoji="1" lang="ja-JP" altLang="en-US" dirty="0"/>
              <a:t>パスワード</a:t>
            </a:r>
          </a:p>
        </p:txBody>
      </p:sp>
    </p:spTree>
    <p:extLst>
      <p:ext uri="{BB962C8B-B14F-4D97-AF65-F5344CB8AC3E}">
        <p14:creationId xmlns:p14="http://schemas.microsoft.com/office/powerpoint/2010/main" val="3639017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97E0484F-6FFC-6AFD-5445-696BF2C27473}"/>
              </a:ext>
            </a:extLst>
          </p:cNvPr>
          <p:cNvGrpSpPr/>
          <p:nvPr/>
        </p:nvGrpSpPr>
        <p:grpSpPr>
          <a:xfrm>
            <a:off x="4762009" y="1277282"/>
            <a:ext cx="4591050" cy="5038725"/>
            <a:chOff x="3800475" y="909637"/>
            <a:chExt cx="4591050" cy="5038725"/>
          </a:xfrm>
        </p:grpSpPr>
        <p:pic>
          <p:nvPicPr>
            <p:cNvPr id="3" name="図 2">
              <a:extLst>
                <a:ext uri="{FF2B5EF4-FFF2-40B4-BE49-F238E27FC236}">
                  <a16:creationId xmlns:a16="http://schemas.microsoft.com/office/drawing/2014/main" id="{63BC6923-F9BC-1F7F-F723-24BCA91B5681}"/>
                </a:ext>
              </a:extLst>
            </p:cNvPr>
            <p:cNvPicPr>
              <a:picLocks noChangeAspect="1"/>
            </p:cNvPicPr>
            <p:nvPr/>
          </p:nvPicPr>
          <p:blipFill>
            <a:blip r:embed="rId2"/>
            <a:stretch>
              <a:fillRect/>
            </a:stretch>
          </p:blipFill>
          <p:spPr>
            <a:xfrm>
              <a:off x="3800475" y="909637"/>
              <a:ext cx="4591050" cy="5038725"/>
            </a:xfrm>
            <a:prstGeom prst="rect">
              <a:avLst/>
            </a:prstGeom>
          </p:spPr>
        </p:pic>
        <p:sp>
          <p:nvSpPr>
            <p:cNvPr id="2" name="正方形/長方形 1">
              <a:extLst>
                <a:ext uri="{FF2B5EF4-FFF2-40B4-BE49-F238E27FC236}">
                  <a16:creationId xmlns:a16="http://schemas.microsoft.com/office/drawing/2014/main" id="{CBD6015B-67C8-2610-7E0D-00866B545217}"/>
                </a:ext>
              </a:extLst>
            </p:cNvPr>
            <p:cNvSpPr/>
            <p:nvPr/>
          </p:nvSpPr>
          <p:spPr>
            <a:xfrm>
              <a:off x="3957030" y="2535809"/>
              <a:ext cx="1274846"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6E36E059-1A83-7D55-C02A-E5CD183E0AFD}"/>
                </a:ext>
              </a:extLst>
            </p:cNvPr>
            <p:cNvSpPr/>
            <p:nvPr/>
          </p:nvSpPr>
          <p:spPr>
            <a:xfrm>
              <a:off x="3957030" y="5035483"/>
              <a:ext cx="2138970"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テキスト ボックス 4">
            <a:extLst>
              <a:ext uri="{FF2B5EF4-FFF2-40B4-BE49-F238E27FC236}">
                <a16:creationId xmlns:a16="http://schemas.microsoft.com/office/drawing/2014/main" id="{9E779DE8-0229-BD45-1762-B1EFB3A20D63}"/>
              </a:ext>
            </a:extLst>
          </p:cNvPr>
          <p:cNvSpPr txBox="1"/>
          <p:nvPr/>
        </p:nvSpPr>
        <p:spPr>
          <a:xfrm>
            <a:off x="412075" y="4911470"/>
            <a:ext cx="4108817" cy="646331"/>
          </a:xfrm>
          <a:prstGeom prst="rect">
            <a:avLst/>
          </a:prstGeom>
          <a:noFill/>
        </p:spPr>
        <p:txBody>
          <a:bodyPr wrap="none" rtlCol="0">
            <a:spAutoFit/>
          </a:bodyPr>
          <a:lstStyle/>
          <a:p>
            <a:r>
              <a:rPr kumimoji="1" lang="ja-JP" altLang="en-US" dirty="0"/>
              <a:t>以降、このウィンドウを開かない場合</a:t>
            </a:r>
            <a:endParaRPr kumimoji="1" lang="en-US" altLang="ja-JP" dirty="0"/>
          </a:p>
          <a:p>
            <a:r>
              <a:rPr lang="ja-JP" altLang="en-US" dirty="0"/>
              <a:t>チェックする</a:t>
            </a:r>
            <a:endParaRPr kumimoji="1" lang="ja-JP" altLang="en-US" dirty="0"/>
          </a:p>
        </p:txBody>
      </p:sp>
      <p:cxnSp>
        <p:nvCxnSpPr>
          <p:cNvPr id="7" name="直線矢印コネクタ 6">
            <a:extLst>
              <a:ext uri="{FF2B5EF4-FFF2-40B4-BE49-F238E27FC236}">
                <a16:creationId xmlns:a16="http://schemas.microsoft.com/office/drawing/2014/main" id="{CD1FC99C-0283-9388-54FD-B93EF9774C7B}"/>
              </a:ext>
            </a:extLst>
          </p:cNvPr>
          <p:cNvCxnSpPr>
            <a:cxnSpLocks/>
            <a:stCxn id="5" idx="3"/>
          </p:cNvCxnSpPr>
          <p:nvPr/>
        </p:nvCxnSpPr>
        <p:spPr>
          <a:xfrm>
            <a:off x="4520892" y="5234636"/>
            <a:ext cx="397672" cy="323165"/>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03237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7F46FD0-E78B-4EE9-CCC6-8CC36774419A}"/>
              </a:ext>
            </a:extLst>
          </p:cNvPr>
          <p:cNvSpPr>
            <a:spLocks noGrp="1"/>
          </p:cNvSpPr>
          <p:nvPr>
            <p:ph type="title"/>
          </p:nvPr>
        </p:nvSpPr>
        <p:spPr/>
        <p:txBody>
          <a:bodyPr/>
          <a:lstStyle/>
          <a:p>
            <a:r>
              <a:rPr lang="en-US" altLang="ja-JP" dirty="0"/>
              <a:t>GitHub</a:t>
            </a:r>
            <a:r>
              <a:rPr lang="ja-JP" altLang="en-US" dirty="0"/>
              <a:t>概要</a:t>
            </a:r>
          </a:p>
        </p:txBody>
      </p:sp>
      <p:sp>
        <p:nvSpPr>
          <p:cNvPr id="6" name="コンテンツ プレースホルダー 5">
            <a:extLst>
              <a:ext uri="{FF2B5EF4-FFF2-40B4-BE49-F238E27FC236}">
                <a16:creationId xmlns:a16="http://schemas.microsoft.com/office/drawing/2014/main" id="{4CF372A0-C565-E580-8E94-75BE972ECB6B}"/>
              </a:ext>
            </a:extLst>
          </p:cNvPr>
          <p:cNvSpPr>
            <a:spLocks noGrp="1"/>
          </p:cNvSpPr>
          <p:nvPr>
            <p:ph idx="1"/>
          </p:nvPr>
        </p:nvSpPr>
        <p:spPr/>
        <p:txBody>
          <a:bodyPr/>
          <a:lstStyle/>
          <a:p>
            <a:r>
              <a:rPr lang="en-US" altLang="ja-JP" b="0" i="0" dirty="0">
                <a:solidFill>
                  <a:srgbClr val="000000"/>
                </a:solidFill>
                <a:effectLst/>
                <a:latin typeface="FujitsuInfinityPro-Regular"/>
              </a:rPr>
              <a:t>Git</a:t>
            </a:r>
            <a:r>
              <a:rPr lang="ja-JP" altLang="en-US" b="0" i="0" dirty="0">
                <a:solidFill>
                  <a:srgbClr val="000000"/>
                </a:solidFill>
                <a:effectLst/>
                <a:latin typeface="FujitsuInfinityPro-Regular"/>
              </a:rPr>
              <a:t>をオンライン上で管理するウェブサービスであり、</a:t>
            </a:r>
            <a:endParaRPr lang="en-US" altLang="ja-JP" b="0" i="0" dirty="0">
              <a:solidFill>
                <a:srgbClr val="000000"/>
              </a:solidFill>
              <a:effectLst/>
              <a:latin typeface="FujitsuInfinityPro-Regular"/>
            </a:endParaRPr>
          </a:p>
          <a:p>
            <a:pPr marL="0" indent="0">
              <a:buNone/>
            </a:pPr>
            <a:r>
              <a:rPr lang="ja-JP" altLang="en-US" dirty="0">
                <a:solidFill>
                  <a:srgbClr val="000000"/>
                </a:solidFill>
                <a:latin typeface="FujitsuInfinityPro-Regular"/>
              </a:rPr>
              <a:t>  </a:t>
            </a:r>
            <a:r>
              <a:rPr lang="ja-JP" altLang="en-US" b="0" i="0" dirty="0">
                <a:solidFill>
                  <a:srgbClr val="000000"/>
                </a:solidFill>
                <a:effectLst/>
                <a:latin typeface="FujitsuInfinityPro-Regular"/>
              </a:rPr>
              <a:t>リモートリポジトリの一種</a:t>
            </a:r>
            <a:endParaRPr lang="ja-JP" altLang="en-US" dirty="0"/>
          </a:p>
        </p:txBody>
      </p:sp>
      <p:grpSp>
        <p:nvGrpSpPr>
          <p:cNvPr id="2" name="グループ化 1">
            <a:extLst>
              <a:ext uri="{FF2B5EF4-FFF2-40B4-BE49-F238E27FC236}">
                <a16:creationId xmlns:a16="http://schemas.microsoft.com/office/drawing/2014/main" id="{8F435559-C3D7-9F62-E5EE-0E1A78AAC82C}"/>
              </a:ext>
            </a:extLst>
          </p:cNvPr>
          <p:cNvGrpSpPr/>
          <p:nvPr/>
        </p:nvGrpSpPr>
        <p:grpSpPr>
          <a:xfrm>
            <a:off x="3118961" y="2937372"/>
            <a:ext cx="5954078" cy="3555503"/>
            <a:chOff x="3118961" y="2937372"/>
            <a:chExt cx="5954078" cy="3555503"/>
          </a:xfrm>
        </p:grpSpPr>
        <p:grpSp>
          <p:nvGrpSpPr>
            <p:cNvPr id="10" name="グループ化 9">
              <a:extLst>
                <a:ext uri="{FF2B5EF4-FFF2-40B4-BE49-F238E27FC236}">
                  <a16:creationId xmlns:a16="http://schemas.microsoft.com/office/drawing/2014/main" id="{CC25EE9A-62F3-CCDC-8AFC-2617542AFD57}"/>
                </a:ext>
              </a:extLst>
            </p:cNvPr>
            <p:cNvGrpSpPr/>
            <p:nvPr/>
          </p:nvGrpSpPr>
          <p:grpSpPr>
            <a:xfrm>
              <a:off x="3118961" y="2937372"/>
              <a:ext cx="5954078" cy="3555503"/>
              <a:chOff x="3118961" y="2937372"/>
              <a:chExt cx="5954078" cy="3555503"/>
            </a:xfrm>
          </p:grpSpPr>
          <p:pic>
            <p:nvPicPr>
              <p:cNvPr id="7" name="Picture 2" descr="リモートリポジトリとローカルリポジトリについて">
                <a:extLst>
                  <a:ext uri="{FF2B5EF4-FFF2-40B4-BE49-F238E27FC236}">
                    <a16:creationId xmlns:a16="http://schemas.microsoft.com/office/drawing/2014/main" id="{6669B9DA-A7C7-F218-E397-E8D25B285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8961" y="3081591"/>
                <a:ext cx="5954078" cy="3411284"/>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BE2427EC-D102-5987-2397-04ABB3698D22}"/>
                  </a:ext>
                </a:extLst>
              </p:cNvPr>
              <p:cNvSpPr/>
              <p:nvPr/>
            </p:nvSpPr>
            <p:spPr>
              <a:xfrm>
                <a:off x="5141297" y="2937372"/>
                <a:ext cx="1957087" cy="1606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9AB8B440-305E-B987-BDBE-AB2658158ED4}"/>
                </a:ext>
              </a:extLst>
            </p:cNvPr>
            <p:cNvSpPr txBox="1"/>
            <p:nvPr/>
          </p:nvSpPr>
          <p:spPr>
            <a:xfrm>
              <a:off x="3206336" y="3331012"/>
              <a:ext cx="1847587" cy="646331"/>
            </a:xfrm>
            <a:prstGeom prst="rect">
              <a:avLst/>
            </a:prstGeom>
            <a:noFill/>
          </p:spPr>
          <p:txBody>
            <a:bodyPr wrap="square" rtlCol="0">
              <a:spAutoFit/>
            </a:bodyPr>
            <a:lstStyle/>
            <a:p>
              <a:r>
                <a:rPr kumimoji="1" lang="en-US" altLang="ja-JP" sz="3600" b="1" u="sng" dirty="0" err="1"/>
                <a:t>GtiHub</a:t>
              </a:r>
              <a:endParaRPr kumimoji="1" lang="ja-JP" altLang="en-US" sz="3600" b="1" u="sng" dirty="0"/>
            </a:p>
          </p:txBody>
        </p:sp>
      </p:grpSp>
    </p:spTree>
    <p:extLst>
      <p:ext uri="{BB962C8B-B14F-4D97-AF65-F5344CB8AC3E}">
        <p14:creationId xmlns:p14="http://schemas.microsoft.com/office/powerpoint/2010/main" val="3535370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873B7C-6C1D-D2D7-81F6-B907AC67CC1A}"/>
              </a:ext>
            </a:extLst>
          </p:cNvPr>
          <p:cNvSpPr>
            <a:spLocks noGrp="1"/>
          </p:cNvSpPr>
          <p:nvPr>
            <p:ph type="title"/>
          </p:nvPr>
        </p:nvSpPr>
        <p:spPr/>
        <p:txBody>
          <a:bodyPr/>
          <a:lstStyle/>
          <a:p>
            <a:r>
              <a:rPr lang="en-US" altLang="ja-JP" dirty="0"/>
              <a:t>Git</a:t>
            </a:r>
            <a:r>
              <a:rPr lang="ja-JP" altLang="en-US" dirty="0"/>
              <a:t>のインストール</a:t>
            </a:r>
            <a:r>
              <a:rPr lang="en-US" altLang="ja-JP" dirty="0"/>
              <a:t>(</a:t>
            </a:r>
            <a:r>
              <a:rPr lang="en-US" altLang="ja-JP" dirty="0" err="1"/>
              <a:t>Sourcetree</a:t>
            </a:r>
            <a:r>
              <a:rPr lang="ja-JP" altLang="en-US" dirty="0"/>
              <a:t>導入</a:t>
            </a:r>
            <a:r>
              <a:rPr lang="en-US" altLang="ja-JP" dirty="0"/>
              <a:t>)</a:t>
            </a:r>
            <a:endParaRPr kumimoji="1" lang="ja-JP" altLang="en-US" dirty="0"/>
          </a:p>
        </p:txBody>
      </p:sp>
      <p:pic>
        <p:nvPicPr>
          <p:cNvPr id="9" name="図 8">
            <a:extLst>
              <a:ext uri="{FF2B5EF4-FFF2-40B4-BE49-F238E27FC236}">
                <a16:creationId xmlns:a16="http://schemas.microsoft.com/office/drawing/2014/main" id="{2BA6B5EE-F211-0204-BE58-E8619710E219}"/>
              </a:ext>
            </a:extLst>
          </p:cNvPr>
          <p:cNvPicPr>
            <a:picLocks noChangeAspect="1"/>
          </p:cNvPicPr>
          <p:nvPr/>
        </p:nvPicPr>
        <p:blipFill>
          <a:blip r:embed="rId3"/>
          <a:stretch>
            <a:fillRect/>
          </a:stretch>
        </p:blipFill>
        <p:spPr>
          <a:xfrm>
            <a:off x="1804987" y="1375233"/>
            <a:ext cx="8582025" cy="5238750"/>
          </a:xfrm>
          <a:prstGeom prst="rect">
            <a:avLst/>
          </a:prstGeom>
        </p:spPr>
      </p:pic>
      <p:sp>
        <p:nvSpPr>
          <p:cNvPr id="12" name="正方形/長方形 11">
            <a:extLst>
              <a:ext uri="{FF2B5EF4-FFF2-40B4-BE49-F238E27FC236}">
                <a16:creationId xmlns:a16="http://schemas.microsoft.com/office/drawing/2014/main" id="{320E524E-6028-5744-8E88-8CF0E43BB8D0}"/>
              </a:ext>
            </a:extLst>
          </p:cNvPr>
          <p:cNvSpPr/>
          <p:nvPr/>
        </p:nvSpPr>
        <p:spPr>
          <a:xfrm>
            <a:off x="8302787" y="5875506"/>
            <a:ext cx="967674" cy="4104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3090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A68DB68-925A-7A9E-95EF-B6701AB13321}"/>
              </a:ext>
            </a:extLst>
          </p:cNvPr>
          <p:cNvPicPr>
            <a:picLocks noChangeAspect="1"/>
          </p:cNvPicPr>
          <p:nvPr/>
        </p:nvPicPr>
        <p:blipFill>
          <a:blip r:embed="rId2"/>
          <a:stretch>
            <a:fillRect/>
          </a:stretch>
        </p:blipFill>
        <p:spPr>
          <a:xfrm>
            <a:off x="989469" y="261904"/>
            <a:ext cx="8582025" cy="5238750"/>
          </a:xfrm>
          <a:prstGeom prst="rect">
            <a:avLst/>
          </a:prstGeom>
        </p:spPr>
      </p:pic>
      <p:sp>
        <p:nvSpPr>
          <p:cNvPr id="5" name="正方形/長方形 4">
            <a:extLst>
              <a:ext uri="{FF2B5EF4-FFF2-40B4-BE49-F238E27FC236}">
                <a16:creationId xmlns:a16="http://schemas.microsoft.com/office/drawing/2014/main" id="{066229FE-F40B-6130-6A7B-FAA4329EE363}"/>
              </a:ext>
            </a:extLst>
          </p:cNvPr>
          <p:cNvSpPr/>
          <p:nvPr/>
        </p:nvSpPr>
        <p:spPr>
          <a:xfrm>
            <a:off x="8507069" y="4785628"/>
            <a:ext cx="743936"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6C4CF98-1CB1-D6B0-3FAD-B77E5921CB36}"/>
              </a:ext>
            </a:extLst>
          </p:cNvPr>
          <p:cNvSpPr/>
          <p:nvPr/>
        </p:nvSpPr>
        <p:spPr>
          <a:xfrm>
            <a:off x="3873461" y="1162602"/>
            <a:ext cx="743936"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B288D06-D662-AF49-E067-CE37C6F95B2D}"/>
              </a:ext>
            </a:extLst>
          </p:cNvPr>
          <p:cNvSpPr txBox="1"/>
          <p:nvPr/>
        </p:nvSpPr>
        <p:spPr>
          <a:xfrm>
            <a:off x="6442488" y="997327"/>
            <a:ext cx="3877985" cy="369332"/>
          </a:xfrm>
          <a:prstGeom prst="rect">
            <a:avLst/>
          </a:prstGeom>
          <a:noFill/>
        </p:spPr>
        <p:txBody>
          <a:bodyPr wrap="none" rtlCol="0">
            <a:spAutoFit/>
          </a:bodyPr>
          <a:lstStyle/>
          <a:p>
            <a:r>
              <a:rPr kumimoji="1" lang="ja-JP" altLang="en-US" dirty="0">
                <a:solidFill>
                  <a:srgbClr val="FF0000"/>
                </a:solidFill>
              </a:rPr>
              <a:t>インストールされてない場合、選択</a:t>
            </a:r>
          </a:p>
        </p:txBody>
      </p:sp>
    </p:spTree>
    <p:extLst>
      <p:ext uri="{BB962C8B-B14F-4D97-AF65-F5344CB8AC3E}">
        <p14:creationId xmlns:p14="http://schemas.microsoft.com/office/powerpoint/2010/main" val="1304049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3C12FC2-B9D5-CB9F-51AF-0C4AE37C17C6}"/>
              </a:ext>
            </a:extLst>
          </p:cNvPr>
          <p:cNvPicPr>
            <a:picLocks noChangeAspect="1"/>
          </p:cNvPicPr>
          <p:nvPr/>
        </p:nvPicPr>
        <p:blipFill>
          <a:blip r:embed="rId2"/>
          <a:stretch>
            <a:fillRect/>
          </a:stretch>
        </p:blipFill>
        <p:spPr>
          <a:xfrm>
            <a:off x="1804987" y="809625"/>
            <a:ext cx="8582025" cy="5238750"/>
          </a:xfrm>
          <a:prstGeom prst="rect">
            <a:avLst/>
          </a:prstGeom>
        </p:spPr>
      </p:pic>
      <p:sp>
        <p:nvSpPr>
          <p:cNvPr id="6" name="正方形/長方形 5">
            <a:extLst>
              <a:ext uri="{FF2B5EF4-FFF2-40B4-BE49-F238E27FC236}">
                <a16:creationId xmlns:a16="http://schemas.microsoft.com/office/drawing/2014/main" id="{DDC15A7E-0B34-7C83-F52D-D512AF886D2A}"/>
              </a:ext>
            </a:extLst>
          </p:cNvPr>
          <p:cNvSpPr/>
          <p:nvPr/>
        </p:nvSpPr>
        <p:spPr>
          <a:xfrm>
            <a:off x="4752193" y="1974334"/>
            <a:ext cx="3603866"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C0E72CF-96B2-6E51-817C-B5AF560405C9}"/>
              </a:ext>
            </a:extLst>
          </p:cNvPr>
          <p:cNvSpPr/>
          <p:nvPr/>
        </p:nvSpPr>
        <p:spPr>
          <a:xfrm>
            <a:off x="4732737" y="2535297"/>
            <a:ext cx="3623322"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3FB09A4-4CDE-5D54-A9C6-07AF2A836205}"/>
              </a:ext>
            </a:extLst>
          </p:cNvPr>
          <p:cNvSpPr/>
          <p:nvPr/>
        </p:nvSpPr>
        <p:spPr>
          <a:xfrm>
            <a:off x="9314465" y="5272011"/>
            <a:ext cx="743936"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366F2878-5880-9084-0D28-2CFB263925A4}"/>
              </a:ext>
            </a:extLst>
          </p:cNvPr>
          <p:cNvSpPr txBox="1"/>
          <p:nvPr/>
        </p:nvSpPr>
        <p:spPr>
          <a:xfrm>
            <a:off x="8719573" y="1994490"/>
            <a:ext cx="1338828" cy="369332"/>
          </a:xfrm>
          <a:prstGeom prst="rect">
            <a:avLst/>
          </a:prstGeom>
          <a:noFill/>
        </p:spPr>
        <p:txBody>
          <a:bodyPr wrap="none" rtlCol="0">
            <a:spAutoFit/>
          </a:bodyPr>
          <a:lstStyle/>
          <a:p>
            <a:r>
              <a:rPr kumimoji="1" lang="ja-JP" altLang="en-US" dirty="0"/>
              <a:t>ユーザー名</a:t>
            </a:r>
          </a:p>
        </p:txBody>
      </p:sp>
      <p:sp>
        <p:nvSpPr>
          <p:cNvPr id="3" name="テキスト ボックス 2">
            <a:extLst>
              <a:ext uri="{FF2B5EF4-FFF2-40B4-BE49-F238E27FC236}">
                <a16:creationId xmlns:a16="http://schemas.microsoft.com/office/drawing/2014/main" id="{BB7C3C4F-EB0C-EE8C-E273-073FF19D8E84}"/>
              </a:ext>
            </a:extLst>
          </p:cNvPr>
          <p:cNvSpPr txBox="1"/>
          <p:nvPr/>
        </p:nvSpPr>
        <p:spPr>
          <a:xfrm>
            <a:off x="8702121" y="2534784"/>
            <a:ext cx="1800493" cy="369332"/>
          </a:xfrm>
          <a:prstGeom prst="rect">
            <a:avLst/>
          </a:prstGeom>
          <a:noFill/>
        </p:spPr>
        <p:txBody>
          <a:bodyPr wrap="none" rtlCol="0">
            <a:spAutoFit/>
          </a:bodyPr>
          <a:lstStyle/>
          <a:p>
            <a:r>
              <a:rPr kumimoji="1" lang="ja-JP" altLang="en-US" dirty="0"/>
              <a:t>メールアドレス</a:t>
            </a:r>
          </a:p>
        </p:txBody>
      </p:sp>
    </p:spTree>
    <p:extLst>
      <p:ext uri="{BB962C8B-B14F-4D97-AF65-F5344CB8AC3E}">
        <p14:creationId xmlns:p14="http://schemas.microsoft.com/office/powerpoint/2010/main" val="1004262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2980D5B-3261-280D-810E-F772C2C1E7D4}"/>
              </a:ext>
            </a:extLst>
          </p:cNvPr>
          <p:cNvPicPr>
            <a:picLocks noChangeAspect="1"/>
          </p:cNvPicPr>
          <p:nvPr/>
        </p:nvPicPr>
        <p:blipFill>
          <a:blip r:embed="rId2"/>
          <a:stretch>
            <a:fillRect/>
          </a:stretch>
        </p:blipFill>
        <p:spPr>
          <a:xfrm>
            <a:off x="1911088" y="1825625"/>
            <a:ext cx="5372100" cy="1552575"/>
          </a:xfrm>
          <a:prstGeom prst="rect">
            <a:avLst/>
          </a:prstGeom>
        </p:spPr>
      </p:pic>
      <p:sp>
        <p:nvSpPr>
          <p:cNvPr id="2" name="正方形/長方形 1">
            <a:extLst>
              <a:ext uri="{FF2B5EF4-FFF2-40B4-BE49-F238E27FC236}">
                <a16:creationId xmlns:a16="http://schemas.microsoft.com/office/drawing/2014/main" id="{96524209-FCEE-CEF9-982A-EFF095F671AA}"/>
              </a:ext>
            </a:extLst>
          </p:cNvPr>
          <p:cNvSpPr/>
          <p:nvPr/>
        </p:nvSpPr>
        <p:spPr>
          <a:xfrm>
            <a:off x="6370292" y="2969442"/>
            <a:ext cx="831786"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69234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605</TotalTime>
  <Words>1082</Words>
  <Application>Microsoft Office PowerPoint</Application>
  <PresentationFormat>ワイド画面</PresentationFormat>
  <Paragraphs>169</Paragraphs>
  <Slides>44</Slides>
  <Notes>2</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44</vt:i4>
      </vt:variant>
    </vt:vector>
  </HeadingPairs>
  <TitlesOfParts>
    <vt:vector size="52" baseType="lpstr">
      <vt:lpstr>FujitsuInfinityPro-Regular</vt:lpstr>
      <vt:lpstr>Helvetica Neue</vt:lpstr>
      <vt:lpstr>Hiragino Kaku Gothic ProN</vt:lpstr>
      <vt:lpstr>游ゴシック</vt:lpstr>
      <vt:lpstr>游ゴシック Light</vt:lpstr>
      <vt:lpstr>游ゴシック Medium</vt:lpstr>
      <vt:lpstr>Arial</vt:lpstr>
      <vt:lpstr>Office テーマ</vt:lpstr>
      <vt:lpstr>Git導入マニュアル(目次)</vt:lpstr>
      <vt:lpstr>Git概要</vt:lpstr>
      <vt:lpstr>Git概要</vt:lpstr>
      <vt:lpstr>Sourcetree概要</vt:lpstr>
      <vt:lpstr>GitHub概要</vt:lpstr>
      <vt:lpstr>Gitのインストール(Sourcetree導入)</vt:lpstr>
      <vt:lpstr>PowerPoint プレゼンテーション</vt:lpstr>
      <vt:lpstr>PowerPoint プレゼンテーション</vt:lpstr>
      <vt:lpstr>PowerPoint プレゼンテーション</vt:lpstr>
      <vt:lpstr>GitHubのアカウント作成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Gitの使用方法</vt:lpstr>
      <vt:lpstr>ファイルを管理対象に追加</vt:lpstr>
      <vt:lpstr>編集履歴の記録</vt:lpstr>
      <vt:lpstr>１つ前のコミットとの差分を確認</vt:lpstr>
      <vt:lpstr>編集履歴の確認</vt:lpstr>
      <vt:lpstr>履歴を遡って任意の時点にチェックアウト</vt:lpstr>
      <vt:lpstr>PowerPoint プレゼンテーション</vt:lpstr>
      <vt:lpstr>作業のやり直し</vt:lpstr>
      <vt:lpstr>ブランチの使い方</vt:lpstr>
      <vt:lpstr>ブランチの切り替え</vt:lpstr>
      <vt:lpstr>ブランチをマージする</vt:lpstr>
      <vt:lpstr>ブランチの削除 ブランチ名の変更</vt:lpstr>
      <vt:lpstr>GitとGitHubの連動方法</vt:lpstr>
      <vt:lpstr>リポジトリをクローンする</vt:lpstr>
      <vt:lpstr>リモートリポジトリにプッシュする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Git導入マニュアル(目次)</dc:title>
  <dc:creator>須勢理 須勢理</dc:creator>
  <cp:lastModifiedBy>須勢理 須勢理</cp:lastModifiedBy>
  <cp:revision>25</cp:revision>
  <dcterms:created xsi:type="dcterms:W3CDTF">2023-01-04T15:53:51Z</dcterms:created>
  <dcterms:modified xsi:type="dcterms:W3CDTF">2023-01-09T08:26:56Z</dcterms:modified>
</cp:coreProperties>
</file>